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308"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302" r:id="rId33"/>
    <p:sldId id="303" r:id="rId34"/>
    <p:sldId id="286" r:id="rId35"/>
    <p:sldId id="306" r:id="rId36"/>
    <p:sldId id="307" r:id="rId37"/>
    <p:sldId id="301"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5" d="100"/>
          <a:sy n="115" d="100"/>
        </p:scale>
        <p:origin x="1494" y="108"/>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77" d="100"/>
          <a:sy n="77" d="100"/>
        </p:scale>
        <p:origin x="3336"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76892B-160F-4A5A-BFBD-AA36636DC220}" type="datetimeFigureOut">
              <a:rPr lang="en-US" smtClean="0"/>
              <a:t>3/3/2026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B06256-73FE-4306-9FED-3CBA6CCBB245}" type="slidenum">
              <a:rPr lang="en-US" smtClean="0"/>
              <a:t>‹#›</a:t>
            </a:fld>
            <a:endParaRPr lang="en-US"/>
          </a:p>
        </p:txBody>
      </p:sp>
    </p:spTree>
    <p:extLst>
      <p:ext uri="{BB962C8B-B14F-4D97-AF65-F5344CB8AC3E}">
        <p14:creationId xmlns:p14="http://schemas.microsoft.com/office/powerpoint/2010/main" val="3096760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ww.historyofwar.org/articles/concepts_guerrilla.html" TargetMode="External"/><Relationship Id="rId3" Type="http://schemas.openxmlformats.org/officeDocument/2006/relationships/hyperlink" Target="https://en.wikipedia.org/wiki/Partisan_%28military%29" TargetMode="External"/><Relationship Id="rId7" Type="http://schemas.openxmlformats.org/officeDocument/2006/relationships/hyperlink" Target="https://en.wikipedia.org/wiki/Guerrilla_warfare_in_the_Peninsular_War"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britannica.com/topic/guerrilla" TargetMode="External"/><Relationship Id="rId11" Type="http://schemas.openxmlformats.org/officeDocument/2006/relationships/hyperlink" Target="https://www.britannica.com/topic/insurgency" TargetMode="External"/><Relationship Id="rId5" Type="http://schemas.openxmlformats.org/officeDocument/2006/relationships/hyperlink" Target="https://etymologyworld.com/item/guerilla" TargetMode="External"/><Relationship Id="rId10" Type="http://schemas.openxmlformats.org/officeDocument/2006/relationships/hyperlink" Target="https://www.oed.com/dictionary/insurgency_n" TargetMode="External"/><Relationship Id="rId4" Type="http://schemas.openxmlformats.org/officeDocument/2006/relationships/hyperlink" Target="https://www.encyclopedia.com/history/encyclopedias-almanacs-transcripts-and-maps/partisan-warfare" TargetMode="External"/><Relationship Id="rId9" Type="http://schemas.openxmlformats.org/officeDocument/2006/relationships/hyperlink" Target="https://www.etymonline.com/word/insurgency"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Acting Chief Enterprise Architect, DHS Domestic Nuclear Detection Office (4 years).</a:t>
            </a:r>
          </a:p>
          <a:p>
            <a:r>
              <a:t>Studied enterprise structures for 35 years; complex systems clarity focus.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95538" y="1143000"/>
            <a:ext cx="2066925" cy="1549400"/>
          </a:xfrm>
        </p:spPr>
      </p:sp>
      <p:sp>
        <p:nvSpPr>
          <p:cNvPr id="3" name="Notes Placeholder 2"/>
          <p:cNvSpPr>
            <a:spLocks noGrp="1"/>
          </p:cNvSpPr>
          <p:nvPr>
            <p:ph type="body" idx="1"/>
          </p:nvPr>
        </p:nvSpPr>
        <p:spPr>
          <a:xfrm>
            <a:off x="557408" y="2816028"/>
            <a:ext cx="5486400" cy="6102504"/>
          </a:xfrm>
        </p:spPr>
        <p:txBody>
          <a:bodyPr/>
          <a:lstStyle/>
          <a:p>
            <a:pPr fontAlgn="t"/>
            <a:r>
              <a:rPr lang="en-US" b="1" dirty="0"/>
              <a:t>1. </a:t>
            </a:r>
            <a:r>
              <a:rPr lang="en-US" sz="500" b="1" dirty="0"/>
              <a:t>Partisan</a:t>
            </a:r>
          </a:p>
          <a:p>
            <a:pPr fontAlgn="t"/>
            <a:r>
              <a:rPr lang="en-US" sz="500" b="1" dirty="0"/>
              <a:t>A. First use as a term</a:t>
            </a:r>
          </a:p>
          <a:p>
            <a:pPr fontAlgn="t"/>
            <a:r>
              <a:rPr lang="en-US" sz="500" b="1" dirty="0"/>
              <a:t>Origin:</a:t>
            </a:r>
            <a:r>
              <a:rPr lang="en-US" sz="500" dirty="0"/>
              <a:t> From French </a:t>
            </a:r>
            <a:r>
              <a:rPr lang="en-US" sz="500" i="1" dirty="0"/>
              <a:t>parti</a:t>
            </a:r>
            <a:r>
              <a:rPr lang="en-US" sz="500" dirty="0"/>
              <a:t> (“a party” or faction), ultimately Latin </a:t>
            </a:r>
            <a:r>
              <a:rPr lang="en-US" sz="500" i="1" dirty="0" err="1"/>
              <a:t>partire</a:t>
            </a:r>
            <a:r>
              <a:rPr lang="en-US" sz="500" dirty="0"/>
              <a:t> (“to divide”).</a:t>
            </a:r>
          </a:p>
          <a:p>
            <a:pPr fontAlgn="t"/>
            <a:r>
              <a:rPr lang="en-US" sz="500" b="1" dirty="0"/>
              <a:t>Military meaning appears:</a:t>
            </a:r>
            <a:r>
              <a:rPr lang="en-US" sz="500" dirty="0"/>
              <a:t> </a:t>
            </a:r>
            <a:r>
              <a:rPr lang="en-US" sz="500" b="1" dirty="0"/>
              <a:t>17th–18th century Europe</a:t>
            </a:r>
            <a:r>
              <a:rPr lang="en-US" sz="500" dirty="0"/>
              <a:t> </a:t>
            </a:r>
          </a:p>
          <a:p>
            <a:pPr lvl="1" fontAlgn="t"/>
            <a:r>
              <a:rPr lang="en-US" sz="500" dirty="0"/>
              <a:t>In early modern military usage, a </a:t>
            </a:r>
            <a:r>
              <a:rPr lang="en-US" sz="500" i="1" dirty="0"/>
              <a:t>partisan</a:t>
            </a:r>
            <a:r>
              <a:rPr lang="en-US" sz="500" dirty="0"/>
              <a:t> was </a:t>
            </a:r>
            <a:r>
              <a:rPr lang="en-US" sz="500" b="1" dirty="0"/>
              <a:t>not a rebel</a:t>
            </a:r>
            <a:r>
              <a:rPr lang="en-US" sz="500" dirty="0"/>
              <a:t>, but </a:t>
            </a:r>
            <a:r>
              <a:rPr lang="en-US" sz="500" b="1" dirty="0"/>
              <a:t>a detached troop leader</a:t>
            </a:r>
            <a:r>
              <a:rPr lang="en-US" sz="500" dirty="0"/>
              <a:t> conducting raids, reconnaissance, and harassment for a regular army.</a:t>
            </a:r>
          </a:p>
          <a:p>
            <a:pPr fontAlgn="t"/>
            <a:r>
              <a:rPr lang="en-US" sz="500" b="1" dirty="0"/>
              <a:t>Documented usage:</a:t>
            </a:r>
            <a:r>
              <a:rPr lang="en-US" sz="500" dirty="0"/>
              <a:t> </a:t>
            </a:r>
          </a:p>
          <a:p>
            <a:pPr lvl="1" fontAlgn="t"/>
            <a:r>
              <a:rPr lang="en-US" sz="500" dirty="0"/>
              <a:t>The French term </a:t>
            </a:r>
            <a:r>
              <a:rPr lang="en-US" sz="500" i="1" dirty="0"/>
              <a:t>petite guerre</a:t>
            </a:r>
            <a:r>
              <a:rPr lang="en-US" sz="500" dirty="0"/>
              <a:t> (“little war”) and German </a:t>
            </a:r>
            <a:r>
              <a:rPr lang="en-US" sz="500" i="1" dirty="0" err="1"/>
              <a:t>kleiner</a:t>
            </a:r>
            <a:r>
              <a:rPr lang="en-US" sz="500" i="1" dirty="0"/>
              <a:t> Krieg</a:t>
            </a:r>
            <a:r>
              <a:rPr lang="en-US" sz="500" dirty="0"/>
              <a:t> were closely associated with </a:t>
            </a:r>
            <a:r>
              <a:rPr lang="en-US" sz="500" i="1" dirty="0"/>
              <a:t>partisan</a:t>
            </a:r>
            <a:r>
              <a:rPr lang="en-US" sz="500" dirty="0"/>
              <a:t> actions.</a:t>
            </a:r>
          </a:p>
          <a:p>
            <a:pPr lvl="1" fontAlgn="t"/>
            <a:r>
              <a:rPr lang="en-US" sz="500" dirty="0"/>
              <a:t>Formalized in </a:t>
            </a:r>
            <a:r>
              <a:rPr lang="en-US" sz="500" b="1" dirty="0"/>
              <a:t>18th‑century military manuals</a:t>
            </a:r>
            <a:r>
              <a:rPr lang="en-US" sz="500" dirty="0"/>
              <a:t>, e.g.: </a:t>
            </a:r>
          </a:p>
          <a:p>
            <a:pPr lvl="2" fontAlgn="t"/>
            <a:r>
              <a:rPr lang="en-US" sz="500" b="1" dirty="0"/>
              <a:t>François de Jeney</a:t>
            </a:r>
            <a:r>
              <a:rPr lang="en-US" sz="500" dirty="0"/>
              <a:t>, </a:t>
            </a:r>
            <a:r>
              <a:rPr lang="en-US" sz="500" i="1" dirty="0"/>
              <a:t>The Partisan, or the Art of Making War in Detachment</a:t>
            </a:r>
            <a:r>
              <a:rPr lang="en-US" sz="500" dirty="0"/>
              <a:t> (English ed. </a:t>
            </a:r>
            <a:r>
              <a:rPr lang="en-US" sz="500" b="1" dirty="0"/>
              <a:t>1760</a:t>
            </a:r>
            <a:r>
              <a:rPr lang="en-US" sz="500" dirty="0"/>
              <a:t>) </a:t>
            </a:r>
            <a:r>
              <a:rPr lang="en-US" sz="500" dirty="0">
                <a:hlinkClick r:id="rId3"/>
              </a:rPr>
              <a:t>[en.wikipedia.org]</a:t>
            </a:r>
            <a:endParaRPr lang="en-US" sz="500" dirty="0"/>
          </a:p>
          <a:p>
            <a:pPr lvl="2" fontAlgn="t"/>
            <a:r>
              <a:rPr lang="en-US" sz="500" b="1" dirty="0"/>
              <a:t>Johann von Ewald</a:t>
            </a:r>
            <a:r>
              <a:rPr lang="en-US" sz="500" dirty="0"/>
              <a:t>, </a:t>
            </a:r>
            <a:r>
              <a:rPr lang="en-US" sz="500" i="1" dirty="0" err="1"/>
              <a:t>Abhandlung</a:t>
            </a:r>
            <a:r>
              <a:rPr lang="en-US" sz="500" i="1" dirty="0"/>
              <a:t> </a:t>
            </a:r>
            <a:r>
              <a:rPr lang="en-US" sz="500" i="1" dirty="0" err="1"/>
              <a:t>über</a:t>
            </a:r>
            <a:r>
              <a:rPr lang="en-US" sz="500" i="1" dirty="0"/>
              <a:t> den </a:t>
            </a:r>
            <a:r>
              <a:rPr lang="en-US" sz="500" i="1" dirty="0" err="1"/>
              <a:t>kleinen</a:t>
            </a:r>
            <a:r>
              <a:rPr lang="en-US" sz="500" i="1" dirty="0"/>
              <a:t> Krieg</a:t>
            </a:r>
            <a:r>
              <a:rPr lang="en-US" sz="500" dirty="0"/>
              <a:t> (</a:t>
            </a:r>
            <a:r>
              <a:rPr lang="en-US" sz="500" b="1" dirty="0"/>
              <a:t>1785</a:t>
            </a:r>
            <a:r>
              <a:rPr lang="en-US" sz="500" dirty="0"/>
              <a:t>) </a:t>
            </a:r>
            <a:r>
              <a:rPr lang="en-US" sz="500" dirty="0">
                <a:hlinkClick r:id="rId3"/>
              </a:rPr>
              <a:t>[en.wikipedia.org]</a:t>
            </a:r>
            <a:endParaRPr lang="en-US" sz="500" dirty="0"/>
          </a:p>
          <a:p>
            <a:pPr fontAlgn="t"/>
            <a:r>
              <a:rPr lang="en-US" sz="500" b="1" dirty="0"/>
              <a:t>B. First operational deployment (systematic)</a:t>
            </a:r>
          </a:p>
          <a:p>
            <a:pPr fontAlgn="t"/>
            <a:r>
              <a:rPr lang="en-US" sz="500" b="1" dirty="0"/>
              <a:t>Mid‑18th century</a:t>
            </a:r>
            <a:r>
              <a:rPr lang="en-US" sz="500" dirty="0"/>
              <a:t>: Silesian Wars (1740s) and Seven Years’ War</a:t>
            </a:r>
          </a:p>
          <a:p>
            <a:pPr fontAlgn="t"/>
            <a:r>
              <a:rPr lang="en-US" sz="500" b="1" dirty="0"/>
              <a:t>Clear operational maturity:</a:t>
            </a:r>
            <a:r>
              <a:rPr lang="en-US" sz="500" dirty="0"/>
              <a:t> </a:t>
            </a:r>
          </a:p>
          <a:p>
            <a:pPr lvl="1" fontAlgn="t"/>
            <a:r>
              <a:rPr lang="en-US" sz="500" b="1" dirty="0"/>
              <a:t>Napoleonic Wars</a:t>
            </a:r>
            <a:r>
              <a:rPr lang="en-US" sz="500" dirty="0"/>
              <a:t>, especially: </a:t>
            </a:r>
          </a:p>
          <a:p>
            <a:pPr lvl="2" fontAlgn="t"/>
            <a:r>
              <a:rPr lang="en-US" sz="500" b="1" dirty="0"/>
              <a:t>Russia (1812)</a:t>
            </a:r>
            <a:r>
              <a:rPr lang="en-US" sz="500" dirty="0"/>
              <a:t> – Denis Davydov’s cavalry partisans</a:t>
            </a:r>
          </a:p>
          <a:p>
            <a:pPr lvl="2" fontAlgn="t"/>
            <a:r>
              <a:rPr lang="en-US" sz="500" b="1" dirty="0"/>
              <a:t>American Civil War (1861–65)</a:t>
            </a:r>
            <a:r>
              <a:rPr lang="en-US" sz="500" dirty="0"/>
              <a:t> – Confederate “Partisan Rangers” (e.g., Mosby)</a:t>
            </a:r>
          </a:p>
          <a:p>
            <a:pPr fontAlgn="t"/>
            <a:r>
              <a:rPr lang="en-US" sz="500" dirty="0"/>
              <a:t>These forces were </a:t>
            </a:r>
            <a:r>
              <a:rPr lang="en-US" sz="500" b="1" dirty="0"/>
              <a:t>state‑sanctioned</a:t>
            </a:r>
            <a:r>
              <a:rPr lang="en-US" sz="500" dirty="0"/>
              <a:t>, uniformed, and doctrinally recognized </a:t>
            </a:r>
            <a:r>
              <a:rPr lang="en-US" sz="500" dirty="0">
                <a:hlinkClick r:id="rId3"/>
              </a:rPr>
              <a:t>[en.wikipedia.org]</a:t>
            </a:r>
            <a:r>
              <a:rPr lang="en-US" sz="500" dirty="0"/>
              <a:t>, </a:t>
            </a:r>
            <a:r>
              <a:rPr lang="en-US" sz="500" dirty="0">
                <a:hlinkClick r:id="rId4"/>
              </a:rPr>
              <a:t>[encyclopedia.com]</a:t>
            </a:r>
            <a:endParaRPr lang="en-US" sz="500" dirty="0"/>
          </a:p>
          <a:p>
            <a:pPr fontAlgn="t"/>
            <a:r>
              <a:rPr lang="en-US" sz="500" dirty="0"/>
              <a:t>✅ </a:t>
            </a:r>
            <a:r>
              <a:rPr lang="en-US" sz="500" b="1" dirty="0"/>
              <a:t>Key point:</a:t>
            </a:r>
            <a:br>
              <a:rPr lang="en-US" sz="500" dirty="0"/>
            </a:br>
            <a:r>
              <a:rPr lang="en-US" sz="500" i="1" dirty="0"/>
              <a:t>Partisan</a:t>
            </a:r>
            <a:r>
              <a:rPr lang="en-US" sz="500" dirty="0"/>
              <a:t> originally meant </a:t>
            </a:r>
            <a:r>
              <a:rPr lang="en-US" sz="500" b="1" dirty="0"/>
              <a:t>irregular troops operating for a state</a:t>
            </a:r>
            <a:r>
              <a:rPr lang="en-US" sz="500" dirty="0"/>
              <a:t>, not popular rebellion.</a:t>
            </a:r>
          </a:p>
          <a:p>
            <a:pPr fontAlgn="t"/>
            <a:br>
              <a:rPr lang="en-US" sz="500" dirty="0"/>
            </a:br>
            <a:r>
              <a:rPr lang="en-US" sz="500" b="1" dirty="0"/>
              <a:t>2. Guerrilla</a:t>
            </a:r>
          </a:p>
          <a:p>
            <a:pPr fontAlgn="t"/>
            <a:r>
              <a:rPr lang="en-US" sz="500" b="1" dirty="0"/>
              <a:t>A. First use as a term</a:t>
            </a:r>
          </a:p>
          <a:p>
            <a:pPr fontAlgn="t"/>
            <a:r>
              <a:rPr lang="en-US" sz="500" b="1" dirty="0"/>
              <a:t>Language:</a:t>
            </a:r>
            <a:r>
              <a:rPr lang="en-US" sz="500" dirty="0"/>
              <a:t> Spanish</a:t>
            </a:r>
          </a:p>
          <a:p>
            <a:pPr fontAlgn="t"/>
            <a:r>
              <a:rPr lang="en-US" sz="500" b="1" dirty="0"/>
              <a:t>Etymology:</a:t>
            </a:r>
            <a:r>
              <a:rPr lang="en-US" sz="500" dirty="0"/>
              <a:t> </a:t>
            </a:r>
            <a:r>
              <a:rPr lang="en-US" sz="500" i="1" dirty="0"/>
              <a:t>guerrilla</a:t>
            </a:r>
            <a:r>
              <a:rPr lang="en-US" sz="500" dirty="0"/>
              <a:t> = diminutive of </a:t>
            </a:r>
            <a:r>
              <a:rPr lang="en-US" sz="500" i="1" dirty="0" err="1"/>
              <a:t>guerra</a:t>
            </a:r>
            <a:r>
              <a:rPr lang="en-US" sz="500" dirty="0"/>
              <a:t> (“war”) → “little war”</a:t>
            </a:r>
          </a:p>
          <a:p>
            <a:pPr fontAlgn="t"/>
            <a:r>
              <a:rPr lang="en-US" sz="500" b="1" dirty="0"/>
              <a:t>First recorded military use:</a:t>
            </a:r>
            <a:br>
              <a:rPr lang="en-US" sz="500" dirty="0"/>
            </a:br>
            <a:r>
              <a:rPr lang="en-US" sz="500" b="1" dirty="0"/>
              <a:t>1808–1814</a:t>
            </a:r>
            <a:r>
              <a:rPr lang="en-US" sz="500" dirty="0"/>
              <a:t>, during the </a:t>
            </a:r>
            <a:r>
              <a:rPr lang="en-US" sz="500" b="1" dirty="0"/>
              <a:t>Peninsular War</a:t>
            </a:r>
            <a:r>
              <a:rPr lang="en-US" sz="500" dirty="0"/>
              <a:t> against Napoleon</a:t>
            </a:r>
          </a:p>
          <a:p>
            <a:pPr fontAlgn="t"/>
            <a:r>
              <a:rPr lang="en-US" sz="500" dirty="0"/>
              <a:t>The word entered European languages </a:t>
            </a:r>
            <a:r>
              <a:rPr lang="en-US" sz="500" i="1" dirty="0"/>
              <a:t>because</a:t>
            </a:r>
            <a:r>
              <a:rPr lang="en-US" sz="500" dirty="0"/>
              <a:t> of this conflict, not before it </a:t>
            </a:r>
            <a:r>
              <a:rPr lang="en-US" sz="500" dirty="0">
                <a:hlinkClick r:id="rId5"/>
              </a:rPr>
              <a:t>[etymologyworld.com]</a:t>
            </a:r>
            <a:r>
              <a:rPr lang="en-US" sz="500" dirty="0"/>
              <a:t>, </a:t>
            </a:r>
            <a:r>
              <a:rPr lang="en-US" sz="500" dirty="0">
                <a:hlinkClick r:id="rId6"/>
              </a:rPr>
              <a:t>[britannica.com]</a:t>
            </a:r>
            <a:endParaRPr lang="en-US" sz="500" dirty="0"/>
          </a:p>
          <a:p>
            <a:pPr fontAlgn="t"/>
            <a:r>
              <a:rPr lang="en-US" sz="500" b="1" dirty="0"/>
              <a:t>B. First operational deployment (as a named concept)</a:t>
            </a:r>
          </a:p>
          <a:p>
            <a:pPr fontAlgn="t"/>
            <a:r>
              <a:rPr lang="en-US" sz="500" b="1" dirty="0"/>
              <a:t>Spain &amp; Portugal, 1808–1814</a:t>
            </a:r>
            <a:r>
              <a:rPr lang="en-US" sz="500" dirty="0"/>
              <a:t> </a:t>
            </a:r>
          </a:p>
          <a:p>
            <a:pPr lvl="1" fontAlgn="t"/>
            <a:r>
              <a:rPr lang="en-US" sz="500" dirty="0"/>
              <a:t>Civilian‑based, locally organized armed bands</a:t>
            </a:r>
          </a:p>
          <a:p>
            <a:pPr lvl="1" fontAlgn="t"/>
            <a:r>
              <a:rPr lang="en-US" sz="500" dirty="0"/>
              <a:t>Hit‑and‑run tactics, ambush, sabotage</a:t>
            </a:r>
          </a:p>
          <a:p>
            <a:pPr lvl="1" fontAlgn="t"/>
            <a:r>
              <a:rPr lang="en-US" sz="500" dirty="0"/>
              <a:t>Operated largely </a:t>
            </a:r>
            <a:r>
              <a:rPr lang="en-US" sz="500" b="1" dirty="0"/>
              <a:t>outside formal state command</a:t>
            </a:r>
            <a:endParaRPr lang="en-US" sz="500" dirty="0"/>
          </a:p>
          <a:p>
            <a:pPr fontAlgn="t"/>
            <a:r>
              <a:rPr lang="en-US" sz="500" dirty="0"/>
              <a:t>Napoleon himself referred to the conflict as the </a:t>
            </a:r>
            <a:r>
              <a:rPr lang="en-US" sz="500" b="1" dirty="0"/>
              <a:t>“Spanish Ulcer”</a:t>
            </a:r>
            <a:r>
              <a:rPr lang="en-US" sz="500" dirty="0"/>
              <a:t> due to guerrilla effects </a:t>
            </a:r>
            <a:r>
              <a:rPr lang="en-US" sz="500" dirty="0">
                <a:hlinkClick r:id="rId7"/>
              </a:rPr>
              <a:t>[en.wikipedia.org]</a:t>
            </a:r>
            <a:r>
              <a:rPr lang="en-US" sz="500" dirty="0"/>
              <a:t>, </a:t>
            </a:r>
            <a:r>
              <a:rPr lang="en-US" sz="500" dirty="0">
                <a:hlinkClick r:id="rId8"/>
              </a:rPr>
              <a:t>[historyofwar.org]</a:t>
            </a:r>
            <a:endParaRPr lang="en-US" sz="500" dirty="0"/>
          </a:p>
          <a:p>
            <a:pPr fontAlgn="t"/>
            <a:r>
              <a:rPr lang="en-US" sz="500" b="1" dirty="0"/>
              <a:t>Earlier </a:t>
            </a:r>
            <a:r>
              <a:rPr lang="en-US" sz="500" b="1" i="1" dirty="0"/>
              <a:t>practice</a:t>
            </a:r>
            <a:r>
              <a:rPr lang="en-US" sz="500" b="1" dirty="0"/>
              <a:t> (without the term)</a:t>
            </a:r>
          </a:p>
          <a:p>
            <a:pPr fontAlgn="t"/>
            <a:r>
              <a:rPr lang="en-US" sz="500" dirty="0"/>
              <a:t>Similar methods existed earlier: </a:t>
            </a:r>
          </a:p>
          <a:p>
            <a:pPr lvl="1" fontAlgn="t"/>
            <a:r>
              <a:rPr lang="en-US" sz="500" dirty="0"/>
              <a:t>Roman counter‑insurgency</a:t>
            </a:r>
          </a:p>
          <a:p>
            <a:pPr lvl="1" fontAlgn="t"/>
            <a:r>
              <a:rPr lang="en-US" sz="500" dirty="0"/>
              <a:t>American Revolutionary War militias</a:t>
            </a:r>
          </a:p>
          <a:p>
            <a:pPr lvl="1" fontAlgn="t"/>
            <a:r>
              <a:rPr lang="en-US" sz="500" dirty="0"/>
              <a:t>Balkan hajduks</a:t>
            </a:r>
          </a:p>
          <a:p>
            <a:pPr fontAlgn="t"/>
            <a:r>
              <a:rPr lang="en-US" sz="500" b="1" dirty="0"/>
              <a:t>But the term “guerrilla” did not exist before 1808</a:t>
            </a:r>
            <a:r>
              <a:rPr lang="en-US" sz="500" dirty="0"/>
              <a:t> </a:t>
            </a:r>
            <a:r>
              <a:rPr lang="en-US" sz="500" dirty="0">
                <a:hlinkClick r:id="rId8"/>
              </a:rPr>
              <a:t>[historyofwar.org]</a:t>
            </a:r>
            <a:endParaRPr lang="en-US" sz="500" dirty="0"/>
          </a:p>
          <a:p>
            <a:pPr fontAlgn="t"/>
            <a:r>
              <a:rPr lang="en-US" sz="500" dirty="0"/>
              <a:t>✅ </a:t>
            </a:r>
            <a:r>
              <a:rPr lang="en-US" sz="500" b="1" dirty="0"/>
              <a:t>Key point:</a:t>
            </a:r>
            <a:br>
              <a:rPr lang="en-US" sz="500" dirty="0"/>
            </a:br>
            <a:r>
              <a:rPr lang="en-US" sz="500" i="1" dirty="0"/>
              <a:t>Guerrilla</a:t>
            </a:r>
            <a:r>
              <a:rPr lang="en-US" sz="500" dirty="0"/>
              <a:t> is the </a:t>
            </a:r>
            <a:r>
              <a:rPr lang="en-US" sz="500" b="1" dirty="0"/>
              <a:t>first term born directly from popular irregular resistance</a:t>
            </a:r>
            <a:r>
              <a:rPr lang="en-US" sz="500" dirty="0"/>
              <a:t>, not from state doctrine.</a:t>
            </a:r>
          </a:p>
          <a:p>
            <a:pPr fontAlgn="t"/>
            <a:br>
              <a:rPr lang="en-US" sz="500" dirty="0"/>
            </a:br>
            <a:endParaRPr lang="en-US" sz="500" dirty="0"/>
          </a:p>
          <a:p>
            <a:pPr fontAlgn="t"/>
            <a:r>
              <a:rPr lang="en-US" sz="500" b="1" dirty="0"/>
              <a:t>3. Insurgency</a:t>
            </a:r>
          </a:p>
          <a:p>
            <a:pPr fontAlgn="t"/>
            <a:r>
              <a:rPr lang="en-US" sz="500" b="1" dirty="0"/>
              <a:t>A. First use as a term</a:t>
            </a:r>
          </a:p>
          <a:p>
            <a:pPr fontAlgn="t"/>
            <a:r>
              <a:rPr lang="en-US" sz="500" b="1" dirty="0"/>
              <a:t>Root:</a:t>
            </a:r>
            <a:r>
              <a:rPr lang="en-US" sz="500" dirty="0"/>
              <a:t> Latin </a:t>
            </a:r>
            <a:r>
              <a:rPr lang="en-US" sz="500" i="1" dirty="0" err="1"/>
              <a:t>insurgere</a:t>
            </a:r>
            <a:r>
              <a:rPr lang="en-US" sz="500" dirty="0"/>
              <a:t> (“to rise up”)</a:t>
            </a:r>
          </a:p>
          <a:p>
            <a:pPr fontAlgn="t"/>
            <a:r>
              <a:rPr lang="en-US" sz="500" b="1" dirty="0"/>
              <a:t>Word “insurgent”:</a:t>
            </a:r>
            <a:r>
              <a:rPr lang="en-US" sz="500" dirty="0"/>
              <a:t> attested </a:t>
            </a:r>
            <a:r>
              <a:rPr lang="en-US" sz="500" b="1" dirty="0"/>
              <a:t>16th–18th centuries</a:t>
            </a:r>
            <a:endParaRPr lang="en-US" sz="500" dirty="0"/>
          </a:p>
          <a:p>
            <a:pPr fontAlgn="t"/>
            <a:r>
              <a:rPr lang="en-US" sz="500" b="1" dirty="0"/>
              <a:t>Word “insurgency” (noun):</a:t>
            </a:r>
            <a:r>
              <a:rPr lang="en-US" sz="500" dirty="0"/>
              <a:t> </a:t>
            </a:r>
          </a:p>
          <a:p>
            <a:pPr lvl="1" fontAlgn="t"/>
            <a:r>
              <a:rPr lang="en-US" sz="500" dirty="0"/>
              <a:t>First attested </a:t>
            </a:r>
            <a:r>
              <a:rPr lang="en-US" sz="500" b="1" dirty="0"/>
              <a:t>1798–1803</a:t>
            </a:r>
            <a:r>
              <a:rPr lang="en-US" sz="500" dirty="0"/>
              <a:t> in English</a:t>
            </a:r>
          </a:p>
          <a:p>
            <a:pPr lvl="1" fontAlgn="t"/>
            <a:r>
              <a:rPr lang="en-US" sz="500" dirty="0"/>
              <a:t>Becomes common in </a:t>
            </a:r>
            <a:r>
              <a:rPr lang="en-US" sz="500" b="1" dirty="0"/>
              <a:t>19th‑century legal and political writing</a:t>
            </a:r>
            <a:r>
              <a:rPr lang="en-US" sz="500" dirty="0"/>
              <a:t> </a:t>
            </a:r>
            <a:r>
              <a:rPr lang="en-US" sz="500" dirty="0">
                <a:hlinkClick r:id="rId9"/>
              </a:rPr>
              <a:t>[etymonline.com]</a:t>
            </a:r>
            <a:r>
              <a:rPr lang="en-US" sz="500" dirty="0"/>
              <a:t>, </a:t>
            </a:r>
            <a:r>
              <a:rPr lang="en-US" sz="500" dirty="0">
                <a:hlinkClick r:id="rId10"/>
              </a:rPr>
              <a:t>[oed.com]</a:t>
            </a:r>
            <a:endParaRPr lang="en-US" sz="500" dirty="0"/>
          </a:p>
          <a:p>
            <a:pPr fontAlgn="t"/>
            <a:r>
              <a:rPr lang="en-US" sz="500" b="1" dirty="0"/>
              <a:t>B. First operational / doctrinal deployment</a:t>
            </a:r>
          </a:p>
          <a:p>
            <a:pPr fontAlgn="t"/>
            <a:r>
              <a:rPr lang="en-US" sz="500" b="1" dirty="0"/>
              <a:t>19th century</a:t>
            </a:r>
            <a:r>
              <a:rPr lang="en-US" sz="500" dirty="0"/>
              <a:t> </a:t>
            </a:r>
          </a:p>
          <a:p>
            <a:pPr lvl="1" fontAlgn="t"/>
            <a:r>
              <a:rPr lang="en-US" sz="500" dirty="0"/>
              <a:t>Used to describe </a:t>
            </a:r>
            <a:r>
              <a:rPr lang="en-US" sz="500" b="1" dirty="0"/>
              <a:t>armed rebellion not rising to the level of recognized war</a:t>
            </a:r>
            <a:endParaRPr lang="en-US" sz="500" dirty="0"/>
          </a:p>
          <a:p>
            <a:pPr lvl="1" fontAlgn="t"/>
            <a:r>
              <a:rPr lang="en-US" sz="500" dirty="0"/>
              <a:t>Especially in: </a:t>
            </a:r>
          </a:p>
          <a:p>
            <a:pPr lvl="2" fontAlgn="t"/>
            <a:r>
              <a:rPr lang="en-US" sz="500" dirty="0"/>
              <a:t>Colonial revolts</a:t>
            </a:r>
          </a:p>
          <a:p>
            <a:pPr lvl="2" fontAlgn="t"/>
            <a:r>
              <a:rPr lang="en-US" sz="500" dirty="0"/>
              <a:t>Civil conflicts where belligerency was not recognized</a:t>
            </a:r>
          </a:p>
          <a:p>
            <a:pPr fontAlgn="t"/>
            <a:r>
              <a:rPr lang="en-US" sz="500" b="1" dirty="0"/>
              <a:t>Key shift:</a:t>
            </a:r>
            <a:br>
              <a:rPr lang="en-US" sz="500" dirty="0"/>
            </a:br>
            <a:r>
              <a:rPr lang="en-US" sz="500" dirty="0"/>
              <a:t>Insurgency becomes a </a:t>
            </a:r>
            <a:r>
              <a:rPr lang="en-US" sz="500" b="1" dirty="0"/>
              <a:t>legal–political category</a:t>
            </a:r>
            <a:r>
              <a:rPr lang="en-US" sz="500" dirty="0"/>
              <a:t>, not just a tactical one </a:t>
            </a:r>
            <a:r>
              <a:rPr lang="en-US" sz="500" dirty="0">
                <a:hlinkClick r:id="rId11"/>
              </a:rPr>
              <a:t>[britannica.com]</a:t>
            </a:r>
            <a:endParaRPr lang="en-US" sz="500" dirty="0"/>
          </a:p>
          <a:p>
            <a:pPr fontAlgn="t"/>
            <a:r>
              <a:rPr lang="en-US" sz="500" b="1" dirty="0"/>
              <a:t>Modern doctrinal use</a:t>
            </a:r>
          </a:p>
          <a:p>
            <a:pPr fontAlgn="t"/>
            <a:r>
              <a:rPr lang="en-US" sz="500" dirty="0"/>
              <a:t>Fully formalized </a:t>
            </a:r>
            <a:r>
              <a:rPr lang="en-US" sz="500" b="1" dirty="0"/>
              <a:t>after World War II</a:t>
            </a:r>
            <a:r>
              <a:rPr lang="en-US" sz="500" dirty="0"/>
              <a:t> </a:t>
            </a:r>
          </a:p>
          <a:p>
            <a:pPr lvl="1" fontAlgn="t"/>
            <a:r>
              <a:rPr lang="en-US" sz="500" dirty="0"/>
              <a:t>Maoist revolutionary theory</a:t>
            </a:r>
          </a:p>
          <a:p>
            <a:pPr lvl="1" fontAlgn="t"/>
            <a:r>
              <a:rPr lang="en-US" sz="500" dirty="0"/>
              <a:t>Cold War counter‑insurgency (COIN)</a:t>
            </a:r>
          </a:p>
          <a:p>
            <a:pPr lvl="1" fontAlgn="t"/>
            <a:r>
              <a:rPr lang="en-US" sz="500" dirty="0"/>
              <a:t>NATO and U.S. doctrinal definitions (1950s onward)</a:t>
            </a:r>
          </a:p>
          <a:p>
            <a:pPr fontAlgn="t"/>
            <a:r>
              <a:rPr lang="en-US" sz="500" dirty="0"/>
              <a:t>✅ </a:t>
            </a:r>
            <a:r>
              <a:rPr lang="en-US" sz="500" b="1" dirty="0"/>
              <a:t>Key point:</a:t>
            </a:r>
            <a:br>
              <a:rPr lang="en-US" sz="500" dirty="0"/>
            </a:br>
            <a:r>
              <a:rPr lang="en-US" sz="500" i="1" dirty="0"/>
              <a:t>Insurgency</a:t>
            </a:r>
            <a:r>
              <a:rPr lang="en-US" sz="500" dirty="0"/>
              <a:t> is </a:t>
            </a:r>
            <a:r>
              <a:rPr lang="en-US" sz="500" b="1" dirty="0"/>
              <a:t>conceptual and political first</a:t>
            </a:r>
            <a:r>
              <a:rPr lang="en-US" sz="500" dirty="0"/>
              <a:t>, tactical second.</a:t>
            </a:r>
          </a:p>
          <a:p>
            <a:pPr fontAlgn="t"/>
            <a:br>
              <a:rPr lang="en-US" sz="500" dirty="0"/>
            </a:br>
            <a:endParaRPr lang="en-US" sz="500" dirty="0"/>
          </a:p>
          <a:p>
            <a:pPr fontAlgn="t"/>
            <a:r>
              <a:rPr lang="en-US" sz="500" b="1" dirty="0"/>
              <a:t>Comparative Summary</a:t>
            </a:r>
          </a:p>
          <a:p>
            <a:pPr fontAlgn="t"/>
            <a:r>
              <a:rPr lang="en-US" sz="500" dirty="0" err="1"/>
              <a:t>TermFirst</a:t>
            </a:r>
            <a:r>
              <a:rPr lang="en-US" sz="500" dirty="0"/>
              <a:t> Term </a:t>
            </a:r>
            <a:r>
              <a:rPr lang="en-US" sz="500" dirty="0" err="1"/>
              <a:t>UsageFirst</a:t>
            </a:r>
            <a:r>
              <a:rPr lang="en-US" sz="500" dirty="0"/>
              <a:t> Systematic </a:t>
            </a:r>
            <a:r>
              <a:rPr lang="en-US" sz="500" dirty="0" err="1"/>
              <a:t>UseCore</a:t>
            </a:r>
            <a:r>
              <a:rPr lang="en-US" sz="500" dirty="0"/>
              <a:t> Meaning</a:t>
            </a:r>
            <a:r>
              <a:rPr lang="en-US" sz="500" b="1" dirty="0"/>
              <a:t>Partisan</a:t>
            </a:r>
            <a:r>
              <a:rPr lang="en-US" sz="500" dirty="0"/>
              <a:t>17th–18th c.18th c. European </a:t>
            </a:r>
            <a:r>
              <a:rPr lang="en-US" sz="500" dirty="0" err="1"/>
              <a:t>warsState</a:t>
            </a:r>
            <a:r>
              <a:rPr lang="en-US" sz="500" dirty="0"/>
              <a:t>‑linked irregular warfare</a:t>
            </a:r>
            <a:r>
              <a:rPr lang="en-US" sz="500" b="1" dirty="0"/>
              <a:t>Guerrilla</a:t>
            </a:r>
            <a:r>
              <a:rPr lang="en-US" sz="500" dirty="0"/>
              <a:t>1808 (Spain)Peninsular </a:t>
            </a:r>
            <a:r>
              <a:rPr lang="en-US" sz="500" dirty="0" err="1"/>
              <a:t>WarPopular</a:t>
            </a:r>
            <a:r>
              <a:rPr lang="en-US" sz="500" dirty="0"/>
              <a:t> irregular warfare</a:t>
            </a:r>
            <a:r>
              <a:rPr lang="en-US" sz="500" b="1" dirty="0"/>
              <a:t>Insurgency</a:t>
            </a:r>
            <a:r>
              <a:rPr lang="en-US" sz="500" dirty="0"/>
              <a:t>1798–180319th c. colonial / civil </a:t>
            </a:r>
            <a:r>
              <a:rPr lang="en-US" sz="500" dirty="0" err="1"/>
              <a:t>lawPolitical</a:t>
            </a:r>
            <a:r>
              <a:rPr lang="en-US" sz="500" dirty="0"/>
              <a:t> rebellion short of war</a:t>
            </a:r>
          </a:p>
          <a:p>
            <a:pPr fontAlgn="t"/>
            <a:br>
              <a:rPr lang="en-US" sz="500" dirty="0"/>
            </a:br>
            <a:endParaRPr lang="en-US" sz="500" dirty="0"/>
          </a:p>
          <a:p>
            <a:pPr fontAlgn="t"/>
            <a:r>
              <a:rPr lang="en-US" sz="500" b="1" dirty="0"/>
              <a:t>One‑Sentence Distinction (historically accurate)</a:t>
            </a:r>
          </a:p>
          <a:p>
            <a:pPr fontAlgn="t"/>
            <a:r>
              <a:rPr lang="en-US" sz="500" b="1" dirty="0"/>
              <a:t>Partisans</a:t>
            </a:r>
            <a:r>
              <a:rPr lang="en-US" sz="500" dirty="0"/>
              <a:t> fight </a:t>
            </a:r>
            <a:r>
              <a:rPr lang="en-US" sz="500" i="1" dirty="0"/>
              <a:t>for</a:t>
            </a:r>
            <a:r>
              <a:rPr lang="en-US" sz="500" dirty="0"/>
              <a:t> a state.</a:t>
            </a:r>
          </a:p>
          <a:p>
            <a:pPr fontAlgn="t"/>
            <a:r>
              <a:rPr lang="en-US" sz="500" b="1" dirty="0"/>
              <a:t>Guerrillas</a:t>
            </a:r>
            <a:r>
              <a:rPr lang="en-US" sz="500" dirty="0"/>
              <a:t> fight </a:t>
            </a:r>
            <a:r>
              <a:rPr lang="en-US" sz="500" i="1" dirty="0"/>
              <a:t>as</a:t>
            </a:r>
            <a:r>
              <a:rPr lang="en-US" sz="500" dirty="0"/>
              <a:t> a people.</a:t>
            </a:r>
          </a:p>
          <a:p>
            <a:pPr fontAlgn="t"/>
            <a:r>
              <a:rPr lang="en-US" sz="500" b="1" dirty="0"/>
              <a:t>Insurgents</a:t>
            </a:r>
            <a:r>
              <a:rPr lang="en-US" sz="500" dirty="0"/>
              <a:t> fight </a:t>
            </a:r>
            <a:r>
              <a:rPr lang="en-US" sz="500" i="1" dirty="0"/>
              <a:t>against</a:t>
            </a:r>
            <a:r>
              <a:rPr lang="en-US" sz="500" dirty="0"/>
              <a:t> political authority.</a:t>
            </a:r>
          </a:p>
          <a:p>
            <a:endParaRPr lang="en-US" dirty="0"/>
          </a:p>
        </p:txBody>
      </p:sp>
      <p:sp>
        <p:nvSpPr>
          <p:cNvPr id="4" name="Slide Number Placeholder 3"/>
          <p:cNvSpPr>
            <a:spLocks noGrp="1"/>
          </p:cNvSpPr>
          <p:nvPr>
            <p:ph type="sldNum" sz="quarter" idx="5"/>
          </p:nvPr>
        </p:nvSpPr>
        <p:spPr/>
        <p:txBody>
          <a:bodyPr/>
          <a:lstStyle/>
          <a:p>
            <a:fld id="{46B06256-73FE-4306-9FED-3CBA6CCBB245}" type="slidenum">
              <a:rPr lang="en-US" smtClean="0"/>
              <a:t>5</a:t>
            </a:fld>
            <a:endParaRPr lang="en-US"/>
          </a:p>
        </p:txBody>
      </p:sp>
    </p:spTree>
    <p:extLst>
      <p:ext uri="{BB962C8B-B14F-4D97-AF65-F5344CB8AC3E}">
        <p14:creationId xmlns:p14="http://schemas.microsoft.com/office/powerpoint/2010/main" val="844413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Term usage in English emerges late 18th–early 19th c.; practice is ancient.</a:t>
            </a:r>
          </a:p>
          <a:p>
            <a:r>
              <a:t>Early exemplars often cited: Maccabean Revolt (167–160 BCE); Zealots/Sicarii (1st c. CE).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2/8/2026</a:t>
            </a:r>
          </a:p>
        </p:txBody>
      </p:sp>
      <p:sp>
        <p:nvSpPr>
          <p:cNvPr id="5" name="Footer Placeholder 4"/>
          <p:cNvSpPr>
            <a:spLocks noGrp="1"/>
          </p:cNvSpPr>
          <p:nvPr>
            <p:ph type="ftr" sz="quarter" idx="11"/>
          </p:nvPr>
        </p:nvSpPr>
        <p:spPr/>
        <p:txBody>
          <a:bodyPr/>
          <a:lstStyle/>
          <a:p>
            <a:r>
              <a:rPr lang="en-US"/>
              <a:t>Networked and Hybrid Enterprises</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2/8/2026</a:t>
            </a:r>
          </a:p>
        </p:txBody>
      </p:sp>
      <p:sp>
        <p:nvSpPr>
          <p:cNvPr id="5" name="Footer Placeholder 4"/>
          <p:cNvSpPr>
            <a:spLocks noGrp="1"/>
          </p:cNvSpPr>
          <p:nvPr>
            <p:ph type="ftr" sz="quarter" idx="11"/>
          </p:nvPr>
        </p:nvSpPr>
        <p:spPr/>
        <p:txBody>
          <a:bodyPr/>
          <a:lstStyle/>
          <a:p>
            <a:r>
              <a:rPr lang="en-US"/>
              <a:t>Networked and Hybrid Enterprises</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2/8/2026</a:t>
            </a:r>
          </a:p>
        </p:txBody>
      </p:sp>
      <p:sp>
        <p:nvSpPr>
          <p:cNvPr id="5" name="Footer Placeholder 4"/>
          <p:cNvSpPr>
            <a:spLocks noGrp="1"/>
          </p:cNvSpPr>
          <p:nvPr>
            <p:ph type="ftr" sz="quarter" idx="11"/>
          </p:nvPr>
        </p:nvSpPr>
        <p:spPr/>
        <p:txBody>
          <a:bodyPr/>
          <a:lstStyle/>
          <a:p>
            <a:r>
              <a:rPr lang="en-US"/>
              <a:t>Networked and Hybrid Enterprises</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2/8/2026</a:t>
            </a:r>
          </a:p>
        </p:txBody>
      </p:sp>
      <p:sp>
        <p:nvSpPr>
          <p:cNvPr id="6" name="Footer Placeholder 5"/>
          <p:cNvSpPr>
            <a:spLocks noGrp="1"/>
          </p:cNvSpPr>
          <p:nvPr>
            <p:ph type="ftr" sz="quarter" idx="11"/>
          </p:nvPr>
        </p:nvSpPr>
        <p:spPr/>
        <p:txBody>
          <a:bodyPr/>
          <a:lstStyle/>
          <a:p>
            <a:r>
              <a:rPr lang="en-US"/>
              <a:t>Networked and Hybrid Enterprises</a:t>
            </a:r>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2/8/2026</a:t>
            </a:r>
          </a:p>
        </p:txBody>
      </p:sp>
      <p:sp>
        <p:nvSpPr>
          <p:cNvPr id="8" name="Footer Placeholder 7"/>
          <p:cNvSpPr>
            <a:spLocks noGrp="1"/>
          </p:cNvSpPr>
          <p:nvPr>
            <p:ph type="ftr" sz="quarter" idx="11"/>
          </p:nvPr>
        </p:nvSpPr>
        <p:spPr/>
        <p:txBody>
          <a:bodyPr/>
          <a:lstStyle/>
          <a:p>
            <a:r>
              <a:rPr lang="en-US"/>
              <a:t>Networked and Hybrid Enterprises</a:t>
            </a:r>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2/8/2026</a:t>
            </a:r>
          </a:p>
        </p:txBody>
      </p:sp>
      <p:sp>
        <p:nvSpPr>
          <p:cNvPr id="4" name="Footer Placeholder 3"/>
          <p:cNvSpPr>
            <a:spLocks noGrp="1"/>
          </p:cNvSpPr>
          <p:nvPr>
            <p:ph type="ftr" sz="quarter" idx="11"/>
          </p:nvPr>
        </p:nvSpPr>
        <p:spPr/>
        <p:txBody>
          <a:bodyPr/>
          <a:lstStyle/>
          <a:p>
            <a:r>
              <a:rPr lang="en-US"/>
              <a:t>Networked and Hybrid Enterprises</a:t>
            </a:r>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2/8/2026</a:t>
            </a:r>
          </a:p>
        </p:txBody>
      </p:sp>
      <p:sp>
        <p:nvSpPr>
          <p:cNvPr id="3" name="Footer Placeholder 2"/>
          <p:cNvSpPr>
            <a:spLocks noGrp="1"/>
          </p:cNvSpPr>
          <p:nvPr>
            <p:ph type="ftr" sz="quarter" idx="11"/>
          </p:nvPr>
        </p:nvSpPr>
        <p:spPr/>
        <p:txBody>
          <a:bodyPr/>
          <a:lstStyle/>
          <a:p>
            <a:r>
              <a:rPr lang="en-US"/>
              <a:t>Networked and Hybrid Enterprises</a:t>
            </a:r>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2/8/2026</a:t>
            </a:r>
          </a:p>
        </p:txBody>
      </p:sp>
      <p:sp>
        <p:nvSpPr>
          <p:cNvPr id="6" name="Footer Placeholder 5"/>
          <p:cNvSpPr>
            <a:spLocks noGrp="1"/>
          </p:cNvSpPr>
          <p:nvPr>
            <p:ph type="ftr" sz="quarter" idx="11"/>
          </p:nvPr>
        </p:nvSpPr>
        <p:spPr/>
        <p:txBody>
          <a:bodyPr/>
          <a:lstStyle/>
          <a:p>
            <a:r>
              <a:rPr lang="en-US"/>
              <a:t>Networked and Hybrid Enterprises</a:t>
            </a:r>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2/8/2026</a:t>
            </a:r>
          </a:p>
        </p:txBody>
      </p:sp>
      <p:sp>
        <p:nvSpPr>
          <p:cNvPr id="6" name="Footer Placeholder 5"/>
          <p:cNvSpPr>
            <a:spLocks noGrp="1"/>
          </p:cNvSpPr>
          <p:nvPr>
            <p:ph type="ftr" sz="quarter" idx="11"/>
          </p:nvPr>
        </p:nvSpPr>
        <p:spPr/>
        <p:txBody>
          <a:bodyPr/>
          <a:lstStyle/>
          <a:p>
            <a:r>
              <a:rPr lang="en-US"/>
              <a:t>Networked and Hybrid Enterprises</a:t>
            </a:r>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2/8/2026</a:t>
            </a:r>
          </a:p>
        </p:txBody>
      </p:sp>
      <p:sp>
        <p:nvSpPr>
          <p:cNvPr id="5" name="Footer Placeholder 4"/>
          <p:cNvSpPr>
            <a:spLocks noGrp="1"/>
          </p:cNvSpPr>
          <p:nvPr>
            <p:ph type="ftr" sz="quarter" idx="11"/>
          </p:nvPr>
        </p:nvSpPr>
        <p:spPr/>
        <p:txBody>
          <a:bodyPr/>
          <a:lstStyle/>
          <a:p>
            <a:r>
              <a:rPr lang="en-US"/>
              <a:t>Networked and Hybrid Enterprises</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2/8/2026</a:t>
            </a:r>
          </a:p>
        </p:txBody>
      </p:sp>
      <p:sp>
        <p:nvSpPr>
          <p:cNvPr id="5" name="Footer Placeholder 4"/>
          <p:cNvSpPr>
            <a:spLocks noGrp="1"/>
          </p:cNvSpPr>
          <p:nvPr>
            <p:ph type="ftr" sz="quarter" idx="11"/>
          </p:nvPr>
        </p:nvSpPr>
        <p:spPr/>
        <p:txBody>
          <a:bodyPr/>
          <a:lstStyle/>
          <a:p>
            <a:r>
              <a:rPr lang="en-US"/>
              <a:t>Networked and Hybrid Enterprises</a:t>
            </a:r>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2/8/2026</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Networked and Hybrid Enterprises</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56582"/>
            <a:ext cx="7772400" cy="1470025"/>
          </a:xfrm>
        </p:spPr>
        <p:txBody>
          <a:bodyPr/>
          <a:lstStyle/>
          <a:p>
            <a:r>
              <a:rPr sz="4400" b="1" dirty="0">
                <a:solidFill>
                  <a:srgbClr val="2F372F"/>
                </a:solidFill>
              </a:rPr>
              <a:t>Networked and Hybrid Organizations</a:t>
            </a:r>
          </a:p>
        </p:txBody>
      </p:sp>
      <p:sp>
        <p:nvSpPr>
          <p:cNvPr id="3" name="Subtitle 2"/>
          <p:cNvSpPr>
            <a:spLocks noGrp="1"/>
          </p:cNvSpPr>
          <p:nvPr>
            <p:ph type="subTitle" idx="1"/>
          </p:nvPr>
        </p:nvSpPr>
        <p:spPr>
          <a:xfrm>
            <a:off x="1371600" y="4542180"/>
            <a:ext cx="6400800" cy="1272211"/>
          </a:xfrm>
        </p:spPr>
        <p:txBody>
          <a:bodyPr>
            <a:normAutofit lnSpcReduction="10000"/>
          </a:bodyPr>
          <a:lstStyle/>
          <a:p>
            <a:pPr algn="l"/>
            <a:r>
              <a:rPr lang="en-US" sz="2400" dirty="0">
                <a:solidFill>
                  <a:srgbClr val="221F20"/>
                </a:solidFill>
              </a:rPr>
              <a:t> — </a:t>
            </a:r>
            <a:r>
              <a:rPr sz="2400" dirty="0">
                <a:solidFill>
                  <a:srgbClr val="221F20"/>
                </a:solidFill>
              </a:rPr>
              <a:t>Structure, Cells, and Communications</a:t>
            </a:r>
            <a:endParaRPr lang="en-US" sz="2400" dirty="0">
              <a:solidFill>
                <a:srgbClr val="221F20"/>
              </a:solidFill>
            </a:endParaRPr>
          </a:p>
          <a:p>
            <a:pPr algn="l"/>
            <a:r>
              <a:rPr sz="2400" dirty="0">
                <a:solidFill>
                  <a:srgbClr val="221F20"/>
                </a:solidFill>
              </a:rPr>
              <a:t> — Use Case</a:t>
            </a:r>
            <a:r>
              <a:rPr lang="en-US" sz="2400" dirty="0">
                <a:solidFill>
                  <a:srgbClr val="221F20"/>
                </a:solidFill>
              </a:rPr>
              <a:t>s</a:t>
            </a:r>
            <a:r>
              <a:rPr sz="2400" dirty="0">
                <a:solidFill>
                  <a:srgbClr val="221F20"/>
                </a:solidFill>
              </a:rPr>
              <a:t>: Terrorism &amp; Institutional Globalism</a:t>
            </a:r>
            <a:endParaRPr lang="en-US" sz="2400" dirty="0">
              <a:solidFill>
                <a:srgbClr val="221F20"/>
              </a:solidFill>
            </a:endParaRPr>
          </a:p>
          <a:p>
            <a:pPr algn="l"/>
            <a:r>
              <a:rPr lang="en-US" sz="2400" dirty="0">
                <a:solidFill>
                  <a:srgbClr val="221F20"/>
                </a:solidFill>
              </a:rPr>
              <a:t> — </a:t>
            </a:r>
            <a:r>
              <a:rPr sz="2400" dirty="0">
                <a:solidFill>
                  <a:srgbClr val="221F20"/>
                </a:solidFill>
              </a:rPr>
              <a:t>(</a:t>
            </a:r>
            <a:r>
              <a:rPr lang="en-US" sz="2400" dirty="0">
                <a:solidFill>
                  <a:srgbClr val="221F20"/>
                </a:solidFill>
              </a:rPr>
              <a:t>US </a:t>
            </a:r>
            <a:r>
              <a:rPr sz="2400" dirty="0">
                <a:solidFill>
                  <a:srgbClr val="221F20"/>
                </a:solidFill>
              </a:rPr>
              <a:t>Army </a:t>
            </a:r>
            <a:r>
              <a:rPr lang="en-US" sz="2400" dirty="0">
                <a:solidFill>
                  <a:srgbClr val="221F20"/>
                </a:solidFill>
              </a:rPr>
              <a:t>Adjutant General’s Training </a:t>
            </a:r>
            <a:r>
              <a:rPr sz="2400" dirty="0">
                <a:solidFill>
                  <a:srgbClr val="221F20"/>
                </a:solidFill>
              </a:rPr>
              <a:t>Brief)</a:t>
            </a:r>
          </a:p>
        </p:txBody>
      </p:sp>
      <p:pic>
        <p:nvPicPr>
          <p:cNvPr id="1026" name="Picture 2">
            <a:extLst>
              <a:ext uri="{FF2B5EF4-FFF2-40B4-BE49-F238E27FC236}">
                <a16:creationId xmlns:a16="http://schemas.microsoft.com/office/drawing/2014/main" id="{409E525F-B786-E1EB-FB4D-9948C36267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007" y="564042"/>
            <a:ext cx="1728166" cy="18735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0457ED45-1674-219A-FAD0-4878F1711A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2626" y="669711"/>
            <a:ext cx="1801315" cy="17057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Matthew Ford Kern</a:t>
            </a:r>
          </a:p>
        </p:txBody>
      </p:sp>
      <p:sp>
        <p:nvSpPr>
          <p:cNvPr id="3" name="Content Placeholder 2"/>
          <p:cNvSpPr>
            <a:spLocks noGrp="1"/>
          </p:cNvSpPr>
          <p:nvPr>
            <p:ph idx="1"/>
          </p:nvPr>
        </p:nvSpPr>
        <p:spPr/>
        <p:txBody>
          <a:bodyPr wrap="square" lIns="25400" tIns="0" rIns="25400" bIns="0">
            <a:noAutofit/>
          </a:bodyPr>
          <a:lstStyle/>
          <a:p>
            <a:pPr>
              <a:lnSpc>
                <a:spcPct val="115000"/>
              </a:lnSpc>
            </a:pPr>
            <a:r>
              <a:rPr sz="1600" dirty="0">
                <a:solidFill>
                  <a:srgbClr val="221F20"/>
                </a:solidFill>
              </a:rPr>
              <a:t>CCAF </a:t>
            </a:r>
            <a:r>
              <a:rPr lang="en-US" sz="1600" dirty="0">
                <a:solidFill>
                  <a:srgbClr val="221F20"/>
                </a:solidFill>
              </a:rPr>
              <a:t>(Community College of the Air Force) </a:t>
            </a:r>
            <a:r>
              <a:rPr sz="1600" dirty="0">
                <a:solidFill>
                  <a:srgbClr val="221F20"/>
                </a:solidFill>
              </a:rPr>
              <a:t>Electronic Warfare Certificate (1978), 99%, Honor Grad</a:t>
            </a:r>
          </a:p>
          <a:p>
            <a:pPr>
              <a:lnSpc>
                <a:spcPct val="115000"/>
              </a:lnSpc>
            </a:pPr>
            <a:r>
              <a:rPr sz="1600" dirty="0" err="1">
                <a:solidFill>
                  <a:srgbClr val="221F20"/>
                </a:solidFill>
              </a:rPr>
              <a:t>BsEE</a:t>
            </a:r>
            <a:r>
              <a:rPr lang="en-US" sz="1600" dirty="0">
                <a:solidFill>
                  <a:srgbClr val="221F20"/>
                </a:solidFill>
              </a:rPr>
              <a:t> (Bachelor of Science in Electrical Engineering)</a:t>
            </a:r>
            <a:r>
              <a:rPr sz="1600" dirty="0">
                <a:solidFill>
                  <a:srgbClr val="221F20"/>
                </a:solidFill>
              </a:rPr>
              <a:t>, Penn State (Top 10 EE), 1985</a:t>
            </a:r>
          </a:p>
          <a:p>
            <a:pPr>
              <a:lnSpc>
                <a:spcPct val="115000"/>
              </a:lnSpc>
            </a:pPr>
            <a:r>
              <a:rPr sz="1600" dirty="0">
                <a:solidFill>
                  <a:srgbClr val="221F20"/>
                </a:solidFill>
              </a:rPr>
              <a:t>FEAF </a:t>
            </a:r>
            <a:r>
              <a:rPr lang="en-US" sz="1600" dirty="0">
                <a:solidFill>
                  <a:srgbClr val="221F20"/>
                </a:solidFill>
              </a:rPr>
              <a:t>(Federal Enterprise Architecture Framework) </a:t>
            </a:r>
            <a:r>
              <a:rPr sz="1600" dirty="0">
                <a:solidFill>
                  <a:srgbClr val="221F20"/>
                </a:solidFill>
              </a:rPr>
              <a:t>2007 &amp; DoDAF (</a:t>
            </a:r>
            <a:r>
              <a:rPr lang="en-US" sz="1600" dirty="0">
                <a:solidFill>
                  <a:srgbClr val="221F20"/>
                </a:solidFill>
              </a:rPr>
              <a:t>Department of Defense Architecture Framework)</a:t>
            </a:r>
            <a:r>
              <a:rPr sz="1600" dirty="0">
                <a:solidFill>
                  <a:srgbClr val="221F20"/>
                </a:solidFill>
              </a:rPr>
              <a:t>2008 Certificates</a:t>
            </a:r>
          </a:p>
          <a:p>
            <a:pPr>
              <a:lnSpc>
                <a:spcPct val="115000"/>
              </a:lnSpc>
            </a:pPr>
            <a:r>
              <a:rPr sz="1600" dirty="0">
                <a:solidFill>
                  <a:srgbClr val="221F20"/>
                </a:solidFill>
              </a:rPr>
              <a:t>MS </a:t>
            </a:r>
            <a:r>
              <a:rPr lang="en-US" sz="1600" dirty="0">
                <a:solidFill>
                  <a:srgbClr val="221F20"/>
                </a:solidFill>
              </a:rPr>
              <a:t>(Master of Science)</a:t>
            </a:r>
            <a:r>
              <a:rPr sz="1600" dirty="0">
                <a:solidFill>
                  <a:srgbClr val="221F20"/>
                </a:solidFill>
              </a:rPr>
              <a:t>Engineering Management (2013), With Distinction</a:t>
            </a:r>
          </a:p>
          <a:p>
            <a:pPr>
              <a:lnSpc>
                <a:spcPct val="115000"/>
              </a:lnSpc>
            </a:pPr>
            <a:r>
              <a:rPr sz="1600" dirty="0">
                <a:solidFill>
                  <a:srgbClr val="221F20"/>
                </a:solidFill>
              </a:rPr>
              <a:t>CISSP‑ISSAP</a:t>
            </a:r>
            <a:r>
              <a:rPr lang="en-US" sz="1600" dirty="0">
                <a:solidFill>
                  <a:srgbClr val="221F20"/>
                </a:solidFill>
              </a:rPr>
              <a:t> Certified Information System Security Professional- Information Security System Architecture Professional)</a:t>
            </a:r>
            <a:r>
              <a:rPr sz="1600" dirty="0">
                <a:solidFill>
                  <a:srgbClr val="221F20"/>
                </a:solidFill>
              </a:rPr>
              <a:t>; 2× CEA (Black Belt)</a:t>
            </a:r>
            <a:r>
              <a:rPr lang="en-US" sz="1600" dirty="0">
                <a:solidFill>
                  <a:srgbClr val="221F20"/>
                </a:solidFill>
              </a:rPr>
              <a:t> (Certified Enterprise Architect)</a:t>
            </a:r>
            <a:r>
              <a:rPr sz="1600" dirty="0">
                <a:solidFill>
                  <a:srgbClr val="221F20"/>
                </a:solidFill>
              </a:rPr>
              <a:t>; TOGAF</a:t>
            </a:r>
            <a:r>
              <a:rPr lang="en-US" sz="1600" dirty="0">
                <a:solidFill>
                  <a:srgbClr val="221F20"/>
                </a:solidFill>
              </a:rPr>
              <a:t> (The Open Group Architecture Framework)</a:t>
            </a:r>
            <a:r>
              <a:rPr sz="1600" dirty="0">
                <a:solidFill>
                  <a:srgbClr val="221F20"/>
                </a:solidFill>
              </a:rPr>
              <a:t>; SABSA</a:t>
            </a:r>
            <a:r>
              <a:rPr lang="en-US" sz="1600" dirty="0">
                <a:solidFill>
                  <a:srgbClr val="221F20"/>
                </a:solidFill>
              </a:rPr>
              <a:t> (Sherwood Applied Business Security Architecture)</a:t>
            </a:r>
            <a:r>
              <a:rPr sz="1600" dirty="0">
                <a:solidFill>
                  <a:srgbClr val="221F20"/>
                </a:solidFill>
              </a:rPr>
              <a:t>; Zachman; ITIL</a:t>
            </a:r>
            <a:r>
              <a:rPr lang="en-US" sz="1600" dirty="0">
                <a:solidFill>
                  <a:srgbClr val="221F20"/>
                </a:solidFill>
              </a:rPr>
              <a:t> (formerly Info Technology Infrastructure Library)</a:t>
            </a:r>
            <a:endParaRPr sz="1600" dirty="0">
              <a:solidFill>
                <a:srgbClr val="221F20"/>
              </a:solidFill>
            </a:endParaRPr>
          </a:p>
          <a:p>
            <a:pPr>
              <a:lnSpc>
                <a:spcPct val="115000"/>
              </a:lnSpc>
            </a:pPr>
            <a:r>
              <a:rPr sz="1600" dirty="0">
                <a:solidFill>
                  <a:srgbClr val="221F20"/>
                </a:solidFill>
              </a:rPr>
              <a:t>50 years in Systems Eng &amp; Enterprise Architecture</a:t>
            </a:r>
          </a:p>
          <a:p>
            <a:pPr>
              <a:lnSpc>
                <a:spcPct val="115000"/>
              </a:lnSpc>
            </a:pPr>
            <a:r>
              <a:rPr sz="1600" dirty="0">
                <a:solidFill>
                  <a:srgbClr val="221F20"/>
                </a:solidFill>
              </a:rPr>
              <a:t>Arc: Civil Air Patrol SAR → USAF ECM/ELINT </a:t>
            </a:r>
            <a:r>
              <a:rPr lang="en-US" sz="1600" dirty="0">
                <a:solidFill>
                  <a:srgbClr val="221F20"/>
                </a:solidFill>
              </a:rPr>
              <a:t>(Electronic Countermeasures/ Electronic Intelligence)</a:t>
            </a:r>
            <a:r>
              <a:rPr sz="1600" dirty="0">
                <a:solidFill>
                  <a:srgbClr val="221F20"/>
                </a:solidFill>
              </a:rPr>
              <a:t>→ Electronics Engineer → Systems Engineer → Enterprise Architect → Retired</a:t>
            </a:r>
          </a:p>
        </p:txBody>
      </p:sp>
      <p:sp>
        <p:nvSpPr>
          <p:cNvPr id="6" name="Date Placeholder 5">
            <a:extLst>
              <a:ext uri="{FF2B5EF4-FFF2-40B4-BE49-F238E27FC236}">
                <a16:creationId xmlns:a16="http://schemas.microsoft.com/office/drawing/2014/main" id="{C8023C1B-6A2F-3069-BFF9-A37B0235BFDD}"/>
              </a:ext>
            </a:extLst>
          </p:cNvPr>
          <p:cNvSpPr>
            <a:spLocks noGrp="1"/>
          </p:cNvSpPr>
          <p:nvPr>
            <p:ph type="dt" sz="half" idx="10"/>
          </p:nvPr>
        </p:nvSpPr>
        <p:spPr/>
        <p:txBody>
          <a:bodyPr/>
          <a:lstStyle/>
          <a:p>
            <a:r>
              <a:rPr lang="en-US" dirty="0">
                <a:solidFill>
                  <a:srgbClr val="221F20"/>
                </a:solidFill>
              </a:rPr>
              <a:t>2/8/2026</a:t>
            </a:r>
          </a:p>
        </p:txBody>
      </p:sp>
      <p:sp>
        <p:nvSpPr>
          <p:cNvPr id="7" name="Footer Placeholder 6">
            <a:extLst>
              <a:ext uri="{FF2B5EF4-FFF2-40B4-BE49-F238E27FC236}">
                <a16:creationId xmlns:a16="http://schemas.microsoft.com/office/drawing/2014/main" id="{830C2CB0-F451-3F12-F2D7-7CAF75FB0BB3}"/>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EFFED963-AA8D-BDBB-EBCA-6C8F006D4354}"/>
              </a:ext>
            </a:extLst>
          </p:cNvPr>
          <p:cNvSpPr>
            <a:spLocks noGrp="1"/>
          </p:cNvSpPr>
          <p:nvPr>
            <p:ph type="sldNum" sz="quarter" idx="12"/>
          </p:nvPr>
        </p:nvSpPr>
        <p:spPr/>
        <p:txBody>
          <a:bodyPr/>
          <a:lstStyle/>
          <a:p>
            <a:fld id="{C1FF6DA9-008F-8B48-92A6-B652298478BF}"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Matt’s Social System Taxonomy</a:t>
            </a:r>
          </a:p>
        </p:txBody>
      </p:sp>
      <p:sp>
        <p:nvSpPr>
          <p:cNvPr id="3" name="Content Placeholder 2"/>
          <p:cNvSpPr>
            <a:spLocks noGrp="1"/>
          </p:cNvSpPr>
          <p:nvPr>
            <p:ph idx="1"/>
          </p:nvPr>
        </p:nvSpPr>
        <p:spPr/>
        <p:txBody>
          <a:bodyPr wrap="square" lIns="25400" tIns="0" rIns="25400" bIns="0"/>
          <a:lstStyle/>
          <a:p>
            <a:pPr>
              <a:lnSpc>
                <a:spcPct val="115000"/>
              </a:lnSpc>
            </a:pPr>
            <a:r>
              <a:rPr sz="2800" dirty="0">
                <a:solidFill>
                  <a:srgbClr val="2F372F"/>
                </a:solidFill>
              </a:rPr>
              <a:t>‘Enterprise’: social system with explicit mission (French; restated)</a:t>
            </a:r>
          </a:p>
          <a:p>
            <a:pPr>
              <a:lnSpc>
                <a:spcPct val="115000"/>
              </a:lnSpc>
            </a:pPr>
            <a:r>
              <a:rPr sz="2800" dirty="0">
                <a:solidFill>
                  <a:srgbClr val="2F372F"/>
                </a:solidFill>
              </a:rPr>
              <a:t>Gesellschaft: individual goals — </a:t>
            </a:r>
            <a:r>
              <a:rPr sz="2800" dirty="0" err="1">
                <a:solidFill>
                  <a:srgbClr val="2F372F"/>
                </a:solidFill>
              </a:rPr>
              <a:t>Tönnies</a:t>
            </a:r>
            <a:r>
              <a:rPr sz="2800" dirty="0">
                <a:solidFill>
                  <a:srgbClr val="2F372F"/>
                </a:solidFill>
              </a:rPr>
              <a:t> (1887)</a:t>
            </a:r>
          </a:p>
          <a:p>
            <a:pPr>
              <a:lnSpc>
                <a:spcPct val="115000"/>
              </a:lnSpc>
            </a:pPr>
            <a:r>
              <a:rPr sz="2800" dirty="0">
                <a:solidFill>
                  <a:srgbClr val="2F372F"/>
                </a:solidFill>
              </a:rPr>
              <a:t>Gemeinschaft: no explicit goals — </a:t>
            </a:r>
            <a:r>
              <a:rPr sz="2800" dirty="0" err="1">
                <a:solidFill>
                  <a:srgbClr val="2F372F"/>
                </a:solidFill>
              </a:rPr>
              <a:t>Tönnies</a:t>
            </a:r>
            <a:r>
              <a:rPr sz="2800" dirty="0">
                <a:solidFill>
                  <a:srgbClr val="2F372F"/>
                </a:solidFill>
              </a:rPr>
              <a:t> (1887)</a:t>
            </a:r>
          </a:p>
          <a:p>
            <a:pPr>
              <a:lnSpc>
                <a:spcPct val="115000"/>
              </a:lnSpc>
            </a:pPr>
            <a:r>
              <a:rPr sz="2800" dirty="0">
                <a:solidFill>
                  <a:srgbClr val="2F372F"/>
                </a:solidFill>
              </a:rPr>
              <a:t>Connexus: implicit goals (gap‑filler adopted by me)</a:t>
            </a:r>
          </a:p>
        </p:txBody>
      </p:sp>
      <p:sp>
        <p:nvSpPr>
          <p:cNvPr id="6" name="Date Placeholder 5">
            <a:extLst>
              <a:ext uri="{FF2B5EF4-FFF2-40B4-BE49-F238E27FC236}">
                <a16:creationId xmlns:a16="http://schemas.microsoft.com/office/drawing/2014/main" id="{AB059C5C-3A9C-B9CE-4E87-BE026A237347}"/>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687680C1-F673-C3B7-C55B-E74D5D75F37E}"/>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C05E88BB-AFA8-556E-E9E7-37641B955085}"/>
              </a:ext>
            </a:extLst>
          </p:cNvPr>
          <p:cNvSpPr>
            <a:spLocks noGrp="1"/>
          </p:cNvSpPr>
          <p:nvPr>
            <p:ph type="sldNum" sz="quarter" idx="12"/>
          </p:nvPr>
        </p:nvSpPr>
        <p:spPr/>
        <p:txBody>
          <a:bodyPr/>
          <a:lstStyle/>
          <a:p>
            <a:fld id="{C1FF6DA9-008F-8B48-92A6-B652298478BF}" type="slidenum">
              <a:rPr lang="en-US" smtClean="0"/>
              <a:t>3</a:t>
            </a:fld>
            <a:endParaRPr lang="en-US"/>
          </a:p>
        </p:txBody>
      </p:sp>
      <p:sp>
        <p:nvSpPr>
          <p:cNvPr id="4" name="TextBox 3">
            <a:extLst>
              <a:ext uri="{FF2B5EF4-FFF2-40B4-BE49-F238E27FC236}">
                <a16:creationId xmlns:a16="http://schemas.microsoft.com/office/drawing/2014/main" id="{903C96DF-98EE-E43D-9F57-B86867A700A9}"/>
              </a:ext>
            </a:extLst>
          </p:cNvPr>
          <p:cNvSpPr txBox="1"/>
          <p:nvPr/>
        </p:nvSpPr>
        <p:spPr>
          <a:xfrm>
            <a:off x="1159566" y="4552122"/>
            <a:ext cx="6460434" cy="923330"/>
          </a:xfrm>
          <a:prstGeom prst="rect">
            <a:avLst/>
          </a:prstGeom>
          <a:noFill/>
        </p:spPr>
        <p:txBody>
          <a:bodyPr wrap="square" rtlCol="0">
            <a:spAutoFit/>
          </a:bodyPr>
          <a:lstStyle/>
          <a:p>
            <a:r>
              <a:rPr lang="en-US" b="1" dirty="0"/>
              <a:t>Note: </a:t>
            </a:r>
            <a:r>
              <a:rPr lang="en-US" dirty="0"/>
              <a:t>As far as I can discern, we are speaking of are types of Enterprise structure, not describing things about the other group types, nor discussing politics or debating who is the adversary.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dirty="0">
                <a:solidFill>
                  <a:srgbClr val="2F372F"/>
                </a:solidFill>
              </a:rPr>
              <a:t>Contents</a:t>
            </a:r>
          </a:p>
        </p:txBody>
      </p:sp>
      <p:sp>
        <p:nvSpPr>
          <p:cNvPr id="3" name="Content Placeholder 2"/>
          <p:cNvSpPr>
            <a:spLocks noGrp="1"/>
          </p:cNvSpPr>
          <p:nvPr>
            <p:ph idx="1"/>
          </p:nvPr>
        </p:nvSpPr>
        <p:spPr/>
        <p:txBody>
          <a:bodyPr wrap="square" lIns="25400" tIns="0" rIns="25400" bIns="0">
            <a:normAutofit fontScale="77500" lnSpcReduction="20000"/>
          </a:bodyPr>
          <a:lstStyle/>
          <a:p>
            <a:pPr>
              <a:lnSpc>
                <a:spcPct val="115000"/>
              </a:lnSpc>
            </a:pPr>
            <a:r>
              <a:rPr lang="en-US" sz="2800" dirty="0">
                <a:solidFill>
                  <a:srgbClr val="2F372F"/>
                </a:solidFill>
              </a:rPr>
              <a:t>Past: Partisans, Guerilla Warfare, Insurgencies</a:t>
            </a:r>
          </a:p>
          <a:p>
            <a:pPr>
              <a:lnSpc>
                <a:spcPct val="115000"/>
              </a:lnSpc>
            </a:pPr>
            <a:r>
              <a:rPr sz="2800" dirty="0">
                <a:solidFill>
                  <a:srgbClr val="2F372F"/>
                </a:solidFill>
              </a:rPr>
              <a:t>Networked Organizations (cells‑only): cell types; what a network is; internal cell structure; cell comms</a:t>
            </a:r>
          </a:p>
          <a:p>
            <a:pPr>
              <a:lnSpc>
                <a:spcPct val="115000"/>
              </a:lnSpc>
            </a:pPr>
            <a:r>
              <a:rPr sz="2800" dirty="0">
                <a:solidFill>
                  <a:srgbClr val="2F372F"/>
                </a:solidFill>
              </a:rPr>
              <a:t>Case Studies (Networked): IRA</a:t>
            </a:r>
            <a:r>
              <a:rPr lang="en-US" sz="2800" dirty="0">
                <a:solidFill>
                  <a:srgbClr val="2F372F"/>
                </a:solidFill>
              </a:rPr>
              <a:t> (Irish Republican Army)</a:t>
            </a:r>
            <a:r>
              <a:rPr sz="2800" dirty="0">
                <a:solidFill>
                  <a:srgbClr val="2F372F"/>
                </a:solidFill>
              </a:rPr>
              <a:t>; ISIS</a:t>
            </a:r>
            <a:r>
              <a:rPr lang="en-US" sz="2800" dirty="0">
                <a:solidFill>
                  <a:srgbClr val="2F372F"/>
                </a:solidFill>
              </a:rPr>
              <a:t> (Islamic State of Iraq and Syria)</a:t>
            </a:r>
            <a:r>
              <a:rPr sz="2800" dirty="0">
                <a:solidFill>
                  <a:srgbClr val="2F372F"/>
                </a:solidFill>
              </a:rPr>
              <a:t>; al‑Qaeda</a:t>
            </a:r>
          </a:p>
          <a:p>
            <a:pPr>
              <a:lnSpc>
                <a:spcPct val="115000"/>
              </a:lnSpc>
            </a:pPr>
            <a:r>
              <a:rPr sz="2800" dirty="0">
                <a:solidFill>
                  <a:srgbClr val="2F372F"/>
                </a:solidFill>
              </a:rPr>
              <a:t>Hybrid‑Network Organizations (cells + organizations)</a:t>
            </a:r>
          </a:p>
          <a:p>
            <a:pPr>
              <a:lnSpc>
                <a:spcPct val="115000"/>
              </a:lnSpc>
            </a:pPr>
            <a:r>
              <a:rPr sz="2800" dirty="0">
                <a:solidFill>
                  <a:srgbClr val="2F372F"/>
                </a:solidFill>
              </a:rPr>
              <a:t>Case Studies (Hybrid): NGO</a:t>
            </a:r>
            <a:r>
              <a:rPr lang="en-US" sz="2800" dirty="0">
                <a:solidFill>
                  <a:srgbClr val="2F372F"/>
                </a:solidFill>
              </a:rPr>
              <a:t> (Non-Government Organization)</a:t>
            </a:r>
            <a:r>
              <a:rPr sz="2800" dirty="0">
                <a:solidFill>
                  <a:srgbClr val="2F372F"/>
                </a:solidFill>
              </a:rPr>
              <a:t>; Policy networks; Cartels</a:t>
            </a:r>
            <a:r>
              <a:rPr lang="en-US" sz="2800" dirty="0">
                <a:solidFill>
                  <a:srgbClr val="2F372F"/>
                </a:solidFill>
              </a:rPr>
              <a:t>; ORG-X</a:t>
            </a:r>
            <a:endParaRPr lang="en-US" sz="2800" dirty="0">
              <a:solidFill>
                <a:srgbClr val="000000"/>
              </a:solidFill>
            </a:endParaRPr>
          </a:p>
          <a:p>
            <a:pPr>
              <a:lnSpc>
                <a:spcPct val="115000"/>
              </a:lnSpc>
            </a:pPr>
            <a:r>
              <a:rPr lang="en-US" sz="2800" dirty="0">
                <a:solidFill>
                  <a:srgbClr val="2F372F"/>
                </a:solidFill>
              </a:rPr>
              <a:t>The Future: CCRP (Command and Control Research Project) and JADC2 (Joint All-Domain Command and Control), do we dominate?</a:t>
            </a:r>
            <a:endParaRPr sz="2800" dirty="0">
              <a:solidFill>
                <a:srgbClr val="000000"/>
              </a:solidFill>
            </a:endParaRPr>
          </a:p>
          <a:p>
            <a:pPr>
              <a:lnSpc>
                <a:spcPct val="115000"/>
              </a:lnSpc>
            </a:pPr>
            <a:r>
              <a:rPr lang="en-US" sz="2800" dirty="0">
                <a:solidFill>
                  <a:srgbClr val="2F372F"/>
                </a:solidFill>
              </a:rPr>
              <a:t>Extra: </a:t>
            </a:r>
            <a:r>
              <a:rPr sz="2800" dirty="0">
                <a:solidFill>
                  <a:srgbClr val="2F372F"/>
                </a:solidFill>
              </a:rPr>
              <a:t>Comparison to CCRP</a:t>
            </a:r>
            <a:r>
              <a:rPr lang="en-US" sz="2800" dirty="0">
                <a:solidFill>
                  <a:srgbClr val="2F372F"/>
                </a:solidFill>
              </a:rPr>
              <a:t>/JADC2</a:t>
            </a:r>
            <a:r>
              <a:rPr sz="2800" dirty="0">
                <a:solidFill>
                  <a:srgbClr val="2F372F"/>
                </a:solidFill>
              </a:rPr>
              <a:t> and ‘Insurgency’</a:t>
            </a:r>
          </a:p>
        </p:txBody>
      </p:sp>
      <p:sp>
        <p:nvSpPr>
          <p:cNvPr id="6" name="Date Placeholder 5">
            <a:extLst>
              <a:ext uri="{FF2B5EF4-FFF2-40B4-BE49-F238E27FC236}">
                <a16:creationId xmlns:a16="http://schemas.microsoft.com/office/drawing/2014/main" id="{51156900-CE74-4DB8-98EC-4D9FE1BE8D4C}"/>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1E33ECA4-DBB9-13C0-AE7C-7CD7A2F3E504}"/>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7EB803DE-1E94-5B22-4F84-179246311D18}"/>
              </a:ext>
            </a:extLst>
          </p:cNvPr>
          <p:cNvSpPr>
            <a:spLocks noGrp="1"/>
          </p:cNvSpPr>
          <p:nvPr>
            <p:ph type="sldNum" sz="quarter" idx="12"/>
          </p:nvPr>
        </p:nvSpPr>
        <p:spPr/>
        <p:txBody>
          <a:bodyPr/>
          <a:lstStyle/>
          <a:p>
            <a:fld id="{C1FF6DA9-008F-8B48-92A6-B652298478BF}"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The Past</a:t>
            </a:r>
          </a:p>
        </p:txBody>
      </p:sp>
      <p:sp>
        <p:nvSpPr>
          <p:cNvPr id="3" name="Text Placeholder 2"/>
          <p:cNvSpPr>
            <a:spLocks noGrp="1"/>
          </p:cNvSpPr>
          <p:nvPr>
            <p:ph type="body" idx="1"/>
          </p:nvPr>
        </p:nvSpPr>
        <p:spPr/>
        <p:txBody>
          <a:bodyPr wrap="square" lIns="25400" tIns="0" rIns="25400" bIns="0"/>
          <a:lstStyle/>
          <a:p>
            <a:pPr>
              <a:lnSpc>
                <a:spcPct val="115000"/>
              </a:lnSpc>
            </a:pPr>
            <a:r>
              <a:rPr lang="en-US" dirty="0">
                <a:solidFill>
                  <a:srgbClr val="221F20"/>
                </a:solidFill>
              </a:rPr>
              <a:t>Starting in the 17</a:t>
            </a:r>
            <a:r>
              <a:rPr lang="en-US" baseline="30000" dirty="0">
                <a:solidFill>
                  <a:srgbClr val="221F20"/>
                </a:solidFill>
              </a:rPr>
              <a:t>th</a:t>
            </a:r>
            <a:r>
              <a:rPr lang="en-US" dirty="0">
                <a:solidFill>
                  <a:srgbClr val="221F20"/>
                </a:solidFill>
              </a:rPr>
              <a:t> century, beginning with the French term “parti” or faction. Documented in manuals in the 18</a:t>
            </a:r>
            <a:r>
              <a:rPr lang="en-US" baseline="30000" dirty="0">
                <a:solidFill>
                  <a:srgbClr val="221F20"/>
                </a:solidFill>
              </a:rPr>
              <a:t>th</a:t>
            </a:r>
            <a:r>
              <a:rPr lang="en-US" dirty="0">
                <a:solidFill>
                  <a:srgbClr val="221F20"/>
                </a:solidFill>
              </a:rPr>
              <a:t> century.  Intentional operational deployment in mid 18</a:t>
            </a:r>
            <a:r>
              <a:rPr lang="en-US" baseline="30000" dirty="0">
                <a:solidFill>
                  <a:srgbClr val="221F20"/>
                </a:solidFill>
              </a:rPr>
              <a:t>th</a:t>
            </a:r>
            <a:r>
              <a:rPr lang="en-US" dirty="0">
                <a:solidFill>
                  <a:srgbClr val="221F20"/>
                </a:solidFill>
              </a:rPr>
              <a:t> century.</a:t>
            </a:r>
            <a:endParaRPr dirty="0"/>
          </a:p>
        </p:txBody>
      </p:sp>
      <p:sp>
        <p:nvSpPr>
          <p:cNvPr id="6" name="Date Placeholder 5">
            <a:extLst>
              <a:ext uri="{FF2B5EF4-FFF2-40B4-BE49-F238E27FC236}">
                <a16:creationId xmlns:a16="http://schemas.microsoft.com/office/drawing/2014/main" id="{5D61E363-E86B-984E-77E9-3ABB14F395C5}"/>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9B7B3846-1001-409A-3A50-852B04A86918}"/>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AFD74912-A5DD-0577-8D3B-CF0C02BBF17D}"/>
              </a:ext>
            </a:extLst>
          </p:cNvPr>
          <p:cNvSpPr>
            <a:spLocks noGrp="1"/>
          </p:cNvSpPr>
          <p:nvPr>
            <p:ph type="sldNum" sz="quarter" idx="12"/>
          </p:nvPr>
        </p:nvSpPr>
        <p:spPr/>
        <p:txBody>
          <a:bodyPr/>
          <a:lstStyle/>
          <a:p>
            <a:fld id="{C1FF6DA9-008F-8B48-92A6-B652298478BF}" type="slidenum">
              <a:rPr lang="en-US" smtClean="0"/>
              <a:t>5</a:t>
            </a:fld>
            <a:endParaRPr lang="en-US"/>
          </a:p>
        </p:txBody>
      </p:sp>
      <p:pic>
        <p:nvPicPr>
          <p:cNvPr id="4" name="Picture 2">
            <a:extLst>
              <a:ext uri="{FF2B5EF4-FFF2-40B4-BE49-F238E27FC236}">
                <a16:creationId xmlns:a16="http://schemas.microsoft.com/office/drawing/2014/main" id="{C4415BB6-278B-EF4A-B3F0-5F60F0CB86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7007" y="564042"/>
            <a:ext cx="1728166" cy="18735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D9A6E32-8A78-3D5E-01FC-CCBC4EDB2C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626" y="669711"/>
            <a:ext cx="1801315" cy="17057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Partisans: Definition &amp; Origins</a:t>
            </a:r>
          </a:p>
        </p:txBody>
      </p:sp>
      <p:sp>
        <p:nvSpPr>
          <p:cNvPr id="3" name="Content Placeholder 2"/>
          <p:cNvSpPr>
            <a:spLocks noGrp="1"/>
          </p:cNvSpPr>
          <p:nvPr>
            <p:ph idx="1"/>
          </p:nvPr>
        </p:nvSpPr>
        <p:spPr/>
        <p:txBody>
          <a:bodyPr wrap="square" lIns="25400" tIns="0" rIns="25400" bIns="0"/>
          <a:lstStyle/>
          <a:p>
            <a:pPr>
              <a:lnSpc>
                <a:spcPct val="115000"/>
              </a:lnSpc>
            </a:pPr>
            <a:r>
              <a:rPr sz="2800" dirty="0">
                <a:solidFill>
                  <a:srgbClr val="2F372F"/>
                </a:solidFill>
              </a:rPr>
              <a:t>Irregular fighters operating behind enemy lines in occupied territory</a:t>
            </a:r>
          </a:p>
          <a:p>
            <a:pPr>
              <a:lnSpc>
                <a:spcPct val="115000"/>
              </a:lnSpc>
            </a:pPr>
            <a:r>
              <a:rPr sz="2800" dirty="0">
                <a:solidFill>
                  <a:srgbClr val="2F372F"/>
                </a:solidFill>
              </a:rPr>
              <a:t>Typically emerge under foreign occupation or civil conflict</a:t>
            </a:r>
          </a:p>
          <a:p>
            <a:pPr>
              <a:lnSpc>
                <a:spcPct val="115000"/>
              </a:lnSpc>
            </a:pPr>
            <a:r>
              <a:rPr sz="2800" dirty="0">
                <a:solidFill>
                  <a:srgbClr val="2F372F"/>
                </a:solidFill>
              </a:rPr>
              <a:t>Historically associated with WWII </a:t>
            </a:r>
            <a:r>
              <a:rPr lang="en-US" sz="2800" dirty="0">
                <a:solidFill>
                  <a:srgbClr val="2F372F"/>
                </a:solidFill>
              </a:rPr>
              <a:t>(World War 2) </a:t>
            </a:r>
            <a:r>
              <a:rPr sz="2800" dirty="0">
                <a:solidFill>
                  <a:srgbClr val="2F372F"/>
                </a:solidFill>
              </a:rPr>
              <a:t>resistance movements in Europe</a:t>
            </a:r>
          </a:p>
          <a:p>
            <a:pPr>
              <a:lnSpc>
                <a:spcPct val="115000"/>
              </a:lnSpc>
            </a:pPr>
            <a:r>
              <a:rPr sz="2800" dirty="0">
                <a:solidFill>
                  <a:srgbClr val="2F372F"/>
                </a:solidFill>
              </a:rPr>
              <a:t>Often locally rooted; supported by sympathetic civilians</a:t>
            </a:r>
          </a:p>
        </p:txBody>
      </p:sp>
      <p:sp>
        <p:nvSpPr>
          <p:cNvPr id="6" name="Date Placeholder 5">
            <a:extLst>
              <a:ext uri="{FF2B5EF4-FFF2-40B4-BE49-F238E27FC236}">
                <a16:creationId xmlns:a16="http://schemas.microsoft.com/office/drawing/2014/main" id="{1E3159AF-AA65-B5F3-06FE-312C5C4FD456}"/>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9AFC1F6B-E9C6-5EFD-D8D4-FA3B0911CD9E}"/>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CCEB3674-1040-216A-5585-D05389BF7E38}"/>
              </a:ext>
            </a:extLst>
          </p:cNvPr>
          <p:cNvSpPr>
            <a:spLocks noGrp="1"/>
          </p:cNvSpPr>
          <p:nvPr>
            <p:ph type="sldNum" sz="quarter" idx="12"/>
          </p:nvPr>
        </p:nvSpPr>
        <p:spPr/>
        <p:txBody>
          <a:bodyPr/>
          <a:lstStyle/>
          <a:p>
            <a:fld id="{C1FF6DA9-008F-8B48-92A6-B652298478BF}"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Partisans: Methods &amp; Practices</a:t>
            </a:r>
          </a:p>
        </p:txBody>
      </p:sp>
      <p:sp>
        <p:nvSpPr>
          <p:cNvPr id="3" name="Content Placeholder 2"/>
          <p:cNvSpPr>
            <a:spLocks noGrp="1"/>
          </p:cNvSpPr>
          <p:nvPr>
            <p:ph idx="1"/>
          </p:nvPr>
        </p:nvSpPr>
        <p:spPr/>
        <p:txBody>
          <a:bodyPr wrap="square" lIns="25400" tIns="0" rIns="25400" bIns="0"/>
          <a:lstStyle/>
          <a:p>
            <a:pPr>
              <a:lnSpc>
                <a:spcPct val="115000"/>
              </a:lnSpc>
            </a:pPr>
            <a:r>
              <a:rPr sz="2800" dirty="0">
                <a:solidFill>
                  <a:srgbClr val="2F372F"/>
                </a:solidFill>
              </a:rPr>
              <a:t>Small‑unit actions focused on disruption, not decisive battle</a:t>
            </a:r>
          </a:p>
          <a:p>
            <a:pPr>
              <a:lnSpc>
                <a:spcPct val="115000"/>
              </a:lnSpc>
            </a:pPr>
            <a:r>
              <a:rPr sz="2800" dirty="0">
                <a:solidFill>
                  <a:srgbClr val="2F372F"/>
                </a:solidFill>
              </a:rPr>
              <a:t>Use concealment, local knowledge, civilian blending</a:t>
            </a:r>
          </a:p>
          <a:p>
            <a:pPr>
              <a:lnSpc>
                <a:spcPct val="115000"/>
              </a:lnSpc>
            </a:pPr>
            <a:r>
              <a:rPr sz="2800" dirty="0">
                <a:solidFill>
                  <a:srgbClr val="2F372F"/>
                </a:solidFill>
              </a:rPr>
              <a:t>Decentralized comms to reduce compromise risk COMSEC</a:t>
            </a:r>
            <a:r>
              <a:rPr lang="en-US" sz="2800" dirty="0">
                <a:solidFill>
                  <a:srgbClr val="2F372F"/>
                </a:solidFill>
              </a:rPr>
              <a:t>  (Communications Security</a:t>
            </a:r>
            <a:r>
              <a:rPr sz="2800" dirty="0">
                <a:solidFill>
                  <a:srgbClr val="2F372F"/>
                </a:solidFill>
              </a:rPr>
              <a:t>)</a:t>
            </a:r>
          </a:p>
          <a:p>
            <a:pPr>
              <a:lnSpc>
                <a:spcPct val="115000"/>
              </a:lnSpc>
            </a:pPr>
            <a:r>
              <a:rPr sz="2800" dirty="0">
                <a:solidFill>
                  <a:srgbClr val="2F372F"/>
                </a:solidFill>
              </a:rPr>
              <a:t>Compartmentalization &amp; secrecy for OPSEC</a:t>
            </a:r>
            <a:r>
              <a:rPr lang="en-US" sz="2800" dirty="0">
                <a:solidFill>
                  <a:srgbClr val="2F372F"/>
                </a:solidFill>
              </a:rPr>
              <a:t> (Operational Security)</a:t>
            </a:r>
            <a:endParaRPr sz="2800" dirty="0">
              <a:solidFill>
                <a:srgbClr val="2F372F"/>
              </a:solidFill>
            </a:endParaRPr>
          </a:p>
        </p:txBody>
      </p:sp>
      <p:sp>
        <p:nvSpPr>
          <p:cNvPr id="6" name="Date Placeholder 5">
            <a:extLst>
              <a:ext uri="{FF2B5EF4-FFF2-40B4-BE49-F238E27FC236}">
                <a16:creationId xmlns:a16="http://schemas.microsoft.com/office/drawing/2014/main" id="{E06F1FC8-E5DF-4622-E42A-E4308CBDB52C}"/>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30F73161-5ED2-8DEE-85B5-ABB7710CBBF3}"/>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6B89E712-EB53-AF1E-03C1-6D44EAF1C415}"/>
              </a:ext>
            </a:extLst>
          </p:cNvPr>
          <p:cNvSpPr>
            <a:spLocks noGrp="1"/>
          </p:cNvSpPr>
          <p:nvPr>
            <p:ph type="sldNum" sz="quarter" idx="12"/>
          </p:nvPr>
        </p:nvSpPr>
        <p:spPr/>
        <p:txBody>
          <a:bodyPr/>
          <a:lstStyle/>
          <a:p>
            <a:fld id="{C1FF6DA9-008F-8B48-92A6-B652298478BF}" type="slidenum">
              <a:rPr lang="en-US" smtClean="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Guerrilla Warfare: Definition &amp; Origins</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Irregular warfare using small, mobile forces</a:t>
            </a:r>
          </a:p>
          <a:p>
            <a:pPr>
              <a:lnSpc>
                <a:spcPct val="115000"/>
              </a:lnSpc>
            </a:pPr>
            <a:r>
              <a:rPr sz="2800">
                <a:solidFill>
                  <a:srgbClr val="2F372F"/>
                </a:solidFill>
              </a:rPr>
              <a:t>Term popularized in Peninsular War (early 19th‑century Spain)</a:t>
            </a:r>
          </a:p>
          <a:p>
            <a:pPr>
              <a:lnSpc>
                <a:spcPct val="115000"/>
              </a:lnSpc>
            </a:pPr>
            <a:r>
              <a:rPr sz="2800">
                <a:solidFill>
                  <a:srgbClr val="2F372F"/>
                </a:solidFill>
              </a:rPr>
              <a:t>Used by weaker forces vs stronger conventional militaries</a:t>
            </a:r>
          </a:p>
          <a:p>
            <a:pPr>
              <a:lnSpc>
                <a:spcPct val="115000"/>
              </a:lnSpc>
            </a:pPr>
            <a:r>
              <a:rPr sz="2800">
                <a:solidFill>
                  <a:srgbClr val="2F372F"/>
                </a:solidFill>
              </a:rPr>
              <a:t>Found across colonial, revolutionary, and civil war contexts</a:t>
            </a:r>
          </a:p>
        </p:txBody>
      </p:sp>
      <p:sp>
        <p:nvSpPr>
          <p:cNvPr id="6" name="Date Placeholder 5">
            <a:extLst>
              <a:ext uri="{FF2B5EF4-FFF2-40B4-BE49-F238E27FC236}">
                <a16:creationId xmlns:a16="http://schemas.microsoft.com/office/drawing/2014/main" id="{B6DE5029-4612-F835-AF1C-E452BC4DF287}"/>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7D54CA4E-A3F7-E43F-AEAE-D347F2EDD8A8}"/>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EE070A57-BE46-E8E4-EA01-63AB639115DB}"/>
              </a:ext>
            </a:extLst>
          </p:cNvPr>
          <p:cNvSpPr>
            <a:spLocks noGrp="1"/>
          </p:cNvSpPr>
          <p:nvPr>
            <p:ph type="sldNum" sz="quarter" idx="12"/>
          </p:nvPr>
        </p:nvSpPr>
        <p:spPr/>
        <p:txBody>
          <a:bodyPr/>
          <a:lstStyle/>
          <a:p>
            <a:fld id="{C1FF6DA9-008F-8B48-92A6-B652298478BF}"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Guerrilla Warfare: Methods &amp; Practices</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Hit‑and‑run; avoid sustained engagements</a:t>
            </a:r>
          </a:p>
          <a:p>
            <a:pPr>
              <a:lnSpc>
                <a:spcPct val="115000"/>
              </a:lnSpc>
            </a:pPr>
            <a:r>
              <a:rPr sz="2800">
                <a:solidFill>
                  <a:srgbClr val="2F372F"/>
                </a:solidFill>
              </a:rPr>
              <a:t>Mobility; terrain exploitation (rural/jungle/mountain)</a:t>
            </a:r>
          </a:p>
          <a:p>
            <a:pPr>
              <a:lnSpc>
                <a:spcPct val="115000"/>
              </a:lnSpc>
            </a:pPr>
            <a:r>
              <a:rPr sz="2800">
                <a:solidFill>
                  <a:srgbClr val="2F372F"/>
                </a:solidFill>
              </a:rPr>
              <a:t>Limited comms footprint to avoid detection (COMSEC)</a:t>
            </a:r>
          </a:p>
          <a:p>
            <a:pPr>
              <a:lnSpc>
                <a:spcPct val="115000"/>
              </a:lnSpc>
            </a:pPr>
            <a:r>
              <a:rPr sz="2800">
                <a:solidFill>
                  <a:srgbClr val="2F372F"/>
                </a:solidFill>
              </a:rPr>
              <a:t>Strict info flow control to protect units/supporters (OPSEC)</a:t>
            </a:r>
          </a:p>
        </p:txBody>
      </p:sp>
      <p:sp>
        <p:nvSpPr>
          <p:cNvPr id="6" name="Date Placeholder 5">
            <a:extLst>
              <a:ext uri="{FF2B5EF4-FFF2-40B4-BE49-F238E27FC236}">
                <a16:creationId xmlns:a16="http://schemas.microsoft.com/office/drawing/2014/main" id="{16165CA7-4D24-791F-5CFF-29D85649CE4E}"/>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736BCD4F-8B75-DBA8-9A94-883982C099EC}"/>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071CBE66-304B-E1D0-4F38-195A8976D87E}"/>
              </a:ext>
            </a:extLst>
          </p:cNvPr>
          <p:cNvSpPr>
            <a:spLocks noGrp="1"/>
          </p:cNvSpPr>
          <p:nvPr>
            <p:ph type="sldNum" sz="quarter" idx="12"/>
          </p:nvPr>
        </p:nvSpPr>
        <p:spPr/>
        <p:txBody>
          <a:bodyPr/>
          <a:lstStyle/>
          <a:p>
            <a:fld id="{C1FF6DA9-008F-8B48-92A6-B652298478BF}"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Insurgency: Definition &amp; Origins</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Organized movement to undermine or replace established authority</a:t>
            </a:r>
          </a:p>
          <a:p>
            <a:pPr>
              <a:lnSpc>
                <a:spcPct val="115000"/>
              </a:lnSpc>
            </a:pPr>
            <a:r>
              <a:rPr sz="2800">
                <a:solidFill>
                  <a:srgbClr val="2F372F"/>
                </a:solidFill>
              </a:rPr>
              <a:t>Combines political, military, and social efforts</a:t>
            </a:r>
          </a:p>
          <a:p>
            <a:pPr>
              <a:lnSpc>
                <a:spcPct val="115000"/>
              </a:lnSpc>
            </a:pPr>
            <a:r>
              <a:rPr sz="2800">
                <a:solidFill>
                  <a:srgbClr val="2F372F"/>
                </a:solidFill>
              </a:rPr>
              <a:t>Seeks legitimacy &amp; influence over a population</a:t>
            </a:r>
          </a:p>
        </p:txBody>
      </p:sp>
      <p:sp>
        <p:nvSpPr>
          <p:cNvPr id="6" name="Date Placeholder 5">
            <a:extLst>
              <a:ext uri="{FF2B5EF4-FFF2-40B4-BE49-F238E27FC236}">
                <a16:creationId xmlns:a16="http://schemas.microsoft.com/office/drawing/2014/main" id="{A993576C-7199-FB5F-C1A9-DAD1755FA0F1}"/>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C482E2BE-3983-22C1-6CC8-E489ACEC654C}"/>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A8273035-D51B-AEB0-A4F3-EE12189443F9}"/>
              </a:ext>
            </a:extLst>
          </p:cNvPr>
          <p:cNvSpPr>
            <a:spLocks noGrp="1"/>
          </p:cNvSpPr>
          <p:nvPr>
            <p:ph type="sldNum" sz="quarter" idx="12"/>
          </p:nvPr>
        </p:nvSpPr>
        <p:spPr/>
        <p:txBody>
          <a:bodyPr/>
          <a:lstStyle/>
          <a:p>
            <a:fld id="{C1FF6DA9-008F-8B48-92A6-B652298478BF}"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Insurgency: Methods &amp; Practices</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Integrate armed action with propaganda &amp; political organization</a:t>
            </a:r>
          </a:p>
          <a:p>
            <a:pPr>
              <a:lnSpc>
                <a:spcPct val="115000"/>
              </a:lnSpc>
            </a:pPr>
            <a:r>
              <a:rPr sz="2800">
                <a:solidFill>
                  <a:srgbClr val="2F372F"/>
                </a:solidFill>
              </a:rPr>
              <a:t>Use parallel/shadow governance &amp; social influence</a:t>
            </a:r>
          </a:p>
          <a:p>
            <a:pPr>
              <a:lnSpc>
                <a:spcPct val="115000"/>
              </a:lnSpc>
            </a:pPr>
            <a:r>
              <a:rPr sz="2800">
                <a:solidFill>
                  <a:srgbClr val="2F372F"/>
                </a:solidFill>
              </a:rPr>
              <a:t>COMSEC discipline protects leadership &amp; networks</a:t>
            </a:r>
          </a:p>
          <a:p>
            <a:pPr>
              <a:lnSpc>
                <a:spcPct val="115000"/>
              </a:lnSpc>
            </a:pPr>
            <a:r>
              <a:rPr sz="2800">
                <a:solidFill>
                  <a:srgbClr val="2F372F"/>
                </a:solidFill>
              </a:rPr>
              <a:t>Cellular, need‑to‑know structures (OPSEC)</a:t>
            </a:r>
          </a:p>
        </p:txBody>
      </p:sp>
      <p:sp>
        <p:nvSpPr>
          <p:cNvPr id="4" name="TextBox 3"/>
          <p:cNvSpPr txBox="1"/>
          <p:nvPr/>
        </p:nvSpPr>
        <p:spPr>
          <a:xfrm>
            <a:off x="274320" y="6492240"/>
            <a:ext cx="938655" cy="307777"/>
          </a:xfrm>
          <a:prstGeom prst="rect">
            <a:avLst/>
          </a:prstGeom>
          <a:noFill/>
        </p:spPr>
        <p:txBody>
          <a:bodyPr wrap="none">
            <a:spAutoFit/>
          </a:bodyPr>
          <a:lstStyle/>
          <a:p>
            <a:r>
              <a:rPr sz="1400" dirty="0">
                <a:solidFill>
                  <a:srgbClr val="221F20"/>
                </a:solidFill>
              </a:rPr>
              <a:t>Feb 08, 26</a:t>
            </a:r>
          </a:p>
        </p:txBody>
      </p:sp>
      <p:sp>
        <p:nvSpPr>
          <p:cNvPr id="7" name="Footer Placeholder 6">
            <a:extLst>
              <a:ext uri="{FF2B5EF4-FFF2-40B4-BE49-F238E27FC236}">
                <a16:creationId xmlns:a16="http://schemas.microsoft.com/office/drawing/2014/main" id="{87DE190B-A233-75C1-8417-4EC02004DF71}"/>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309E57A4-D0F1-8839-9878-B32BA13BEFDB}"/>
              </a:ext>
            </a:extLst>
          </p:cNvPr>
          <p:cNvSpPr>
            <a:spLocks noGrp="1"/>
          </p:cNvSpPr>
          <p:nvPr>
            <p:ph type="sldNum" sz="quarter" idx="12"/>
          </p:nvPr>
        </p:nvSpPr>
        <p:spPr/>
        <p:txBody>
          <a:bodyPr/>
          <a:lstStyle/>
          <a:p>
            <a:fld id="{C1FF6DA9-008F-8B48-92A6-B652298478BF}"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64922-C017-EA2A-4688-DB78CB386728}"/>
              </a:ext>
            </a:extLst>
          </p:cNvPr>
          <p:cNvSpPr>
            <a:spLocks noGrp="1"/>
          </p:cNvSpPr>
          <p:nvPr>
            <p:ph type="title"/>
          </p:nvPr>
        </p:nvSpPr>
        <p:spPr/>
        <p:txBody>
          <a:bodyPr/>
          <a:lstStyle/>
          <a:p>
            <a:r>
              <a:rPr lang="en-US" dirty="0"/>
              <a:t>TRANSITION</a:t>
            </a:r>
          </a:p>
        </p:txBody>
      </p:sp>
      <p:sp>
        <p:nvSpPr>
          <p:cNvPr id="3" name="Content Placeholder 2">
            <a:extLst>
              <a:ext uri="{FF2B5EF4-FFF2-40B4-BE49-F238E27FC236}">
                <a16:creationId xmlns:a16="http://schemas.microsoft.com/office/drawing/2014/main" id="{0C15DB93-C299-B65C-52C5-ED5A165D2CB5}"/>
              </a:ext>
            </a:extLst>
          </p:cNvPr>
          <p:cNvSpPr>
            <a:spLocks noGrp="1"/>
          </p:cNvSpPr>
          <p:nvPr>
            <p:ph idx="1"/>
          </p:nvPr>
        </p:nvSpPr>
        <p:spPr/>
        <p:txBody>
          <a:bodyPr/>
          <a:lstStyle/>
          <a:p>
            <a:r>
              <a:rPr lang="en-US" dirty="0"/>
              <a:t>The past is gone.</a:t>
            </a:r>
          </a:p>
          <a:p>
            <a:r>
              <a:rPr lang="en-US" dirty="0"/>
              <a:t>Warfare has moved on.</a:t>
            </a:r>
          </a:p>
          <a:p>
            <a:r>
              <a:rPr lang="en-US" dirty="0"/>
              <a:t>These historic patterns have morphed, evolved, and become less popular.</a:t>
            </a:r>
          </a:p>
          <a:p>
            <a:r>
              <a:rPr lang="en-US" dirty="0"/>
              <a:t>Their replacements have become more popular.</a:t>
            </a:r>
          </a:p>
          <a:p>
            <a:r>
              <a:rPr lang="en-US" dirty="0"/>
              <a:t>Evolution is likely </a:t>
            </a:r>
            <a:r>
              <a:rPr lang="en-US"/>
              <a:t>to continue.</a:t>
            </a:r>
            <a:endParaRPr lang="en-US" dirty="0"/>
          </a:p>
          <a:p>
            <a:endParaRPr lang="en-US" dirty="0"/>
          </a:p>
        </p:txBody>
      </p:sp>
      <p:sp>
        <p:nvSpPr>
          <p:cNvPr id="4" name="Date Placeholder 3">
            <a:extLst>
              <a:ext uri="{FF2B5EF4-FFF2-40B4-BE49-F238E27FC236}">
                <a16:creationId xmlns:a16="http://schemas.microsoft.com/office/drawing/2014/main" id="{FCA96E6C-DFD9-DAA2-F226-8F96BF2C3C50}"/>
              </a:ext>
            </a:extLst>
          </p:cNvPr>
          <p:cNvSpPr>
            <a:spLocks noGrp="1"/>
          </p:cNvSpPr>
          <p:nvPr>
            <p:ph type="dt" sz="half" idx="10"/>
          </p:nvPr>
        </p:nvSpPr>
        <p:spPr/>
        <p:txBody>
          <a:bodyPr/>
          <a:lstStyle/>
          <a:p>
            <a:r>
              <a:rPr lang="en-US"/>
              <a:t>2/8/2026</a:t>
            </a:r>
          </a:p>
        </p:txBody>
      </p:sp>
      <p:sp>
        <p:nvSpPr>
          <p:cNvPr id="5" name="Footer Placeholder 4">
            <a:extLst>
              <a:ext uri="{FF2B5EF4-FFF2-40B4-BE49-F238E27FC236}">
                <a16:creationId xmlns:a16="http://schemas.microsoft.com/office/drawing/2014/main" id="{0F0D041A-B586-4B82-BB88-BF29028943AA}"/>
              </a:ext>
            </a:extLst>
          </p:cNvPr>
          <p:cNvSpPr>
            <a:spLocks noGrp="1"/>
          </p:cNvSpPr>
          <p:nvPr>
            <p:ph type="ftr" sz="quarter" idx="11"/>
          </p:nvPr>
        </p:nvSpPr>
        <p:spPr/>
        <p:txBody>
          <a:bodyPr/>
          <a:lstStyle/>
          <a:p>
            <a:r>
              <a:rPr lang="en-US"/>
              <a:t>Networked and Hybrid Enterprises</a:t>
            </a:r>
          </a:p>
        </p:txBody>
      </p:sp>
      <p:sp>
        <p:nvSpPr>
          <p:cNvPr id="6" name="Slide Number Placeholder 5">
            <a:extLst>
              <a:ext uri="{FF2B5EF4-FFF2-40B4-BE49-F238E27FC236}">
                <a16:creationId xmlns:a16="http://schemas.microsoft.com/office/drawing/2014/main" id="{E6AFA5FF-DD20-2891-70BA-F7BBAEA0AFE1}"/>
              </a:ext>
            </a:extLst>
          </p:cNvPr>
          <p:cNvSpPr>
            <a:spLocks noGrp="1"/>
          </p:cNvSpPr>
          <p:nvPr>
            <p:ph type="sldNum" sz="quarter" idx="12"/>
          </p:nvPr>
        </p:nvSpPr>
        <p:spPr/>
        <p:txBody>
          <a:bodyPr/>
          <a:lstStyle/>
          <a:p>
            <a:fld id="{C1FF6DA9-008F-8B48-92A6-B652298478BF}" type="slidenum">
              <a:rPr lang="en-US" smtClean="0"/>
              <a:t>12</a:t>
            </a:fld>
            <a:endParaRPr lang="en-US"/>
          </a:p>
        </p:txBody>
      </p:sp>
    </p:spTree>
    <p:extLst>
      <p:ext uri="{BB962C8B-B14F-4D97-AF65-F5344CB8AC3E}">
        <p14:creationId xmlns:p14="http://schemas.microsoft.com/office/powerpoint/2010/main" val="4046171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The Present: terrorist Networks</a:t>
            </a:r>
          </a:p>
        </p:txBody>
      </p:sp>
      <p:sp>
        <p:nvSpPr>
          <p:cNvPr id="3" name="Text Placeholder 2"/>
          <p:cNvSpPr>
            <a:spLocks noGrp="1"/>
          </p:cNvSpPr>
          <p:nvPr>
            <p:ph type="body" idx="1"/>
          </p:nvPr>
        </p:nvSpPr>
        <p:spPr>
          <a:xfrm>
            <a:off x="722313" y="2906713"/>
            <a:ext cx="7772400" cy="1362075"/>
          </a:xfrm>
        </p:spPr>
        <p:txBody>
          <a:bodyPr wrap="square" lIns="25400" tIns="0" rIns="25400" bIns="0"/>
          <a:lstStyle/>
          <a:p>
            <a:pPr>
              <a:lnSpc>
                <a:spcPct val="115000"/>
              </a:lnSpc>
            </a:pPr>
            <a:r>
              <a:rPr lang="en-US" dirty="0">
                <a:solidFill>
                  <a:srgbClr val="221F20"/>
                </a:solidFill>
              </a:rPr>
              <a:t>Transnational Terrorism Era, 1968 to Present.  </a:t>
            </a:r>
          </a:p>
          <a:p>
            <a:pPr>
              <a:lnSpc>
                <a:spcPct val="115000"/>
              </a:lnSpc>
            </a:pPr>
            <a:r>
              <a:rPr lang="en-US" dirty="0">
                <a:solidFill>
                  <a:srgbClr val="221F20"/>
                </a:solidFill>
              </a:rPr>
              <a:t>After </a:t>
            </a:r>
            <a:r>
              <a:rPr lang="en-US" dirty="0" err="1">
                <a:solidFill>
                  <a:srgbClr val="221F20"/>
                </a:solidFill>
              </a:rPr>
              <a:t>Mikolus’s</a:t>
            </a:r>
            <a:r>
              <a:rPr lang="en-US" dirty="0">
                <a:solidFill>
                  <a:srgbClr val="221F20"/>
                </a:solidFill>
              </a:rPr>
              <a:t> </a:t>
            </a:r>
            <a:r>
              <a:rPr lang="en-US" b="1" i="1" dirty="0">
                <a:solidFill>
                  <a:srgbClr val="2F372F"/>
                </a:solidFill>
              </a:rPr>
              <a:t>Transnational Terrorism: A Chronology of Events from 1968-1979.</a:t>
            </a:r>
            <a:endParaRPr b="1" i="1" dirty="0"/>
          </a:p>
        </p:txBody>
      </p:sp>
      <p:sp>
        <p:nvSpPr>
          <p:cNvPr id="6" name="Date Placeholder 5">
            <a:extLst>
              <a:ext uri="{FF2B5EF4-FFF2-40B4-BE49-F238E27FC236}">
                <a16:creationId xmlns:a16="http://schemas.microsoft.com/office/drawing/2014/main" id="{82C08520-244D-08E1-F6EF-FF7BEE24224F}"/>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CCCED9D1-0002-5F83-812E-E96E39F6CB15}"/>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B1A294BA-B6FE-1C98-4801-A1D44F8E5D62}"/>
              </a:ext>
            </a:extLst>
          </p:cNvPr>
          <p:cNvSpPr>
            <a:spLocks noGrp="1"/>
          </p:cNvSpPr>
          <p:nvPr>
            <p:ph type="sldNum" sz="quarter" idx="12"/>
          </p:nvPr>
        </p:nvSpPr>
        <p:spPr/>
        <p:txBody>
          <a:bodyPr/>
          <a:lstStyle/>
          <a:p>
            <a:fld id="{C1FF6DA9-008F-8B48-92A6-B652298478BF}" type="slidenum">
              <a:rPr lang="en-US" smtClean="0"/>
              <a:t>13</a:t>
            </a:fld>
            <a:endParaRPr lang="en-US"/>
          </a:p>
        </p:txBody>
      </p:sp>
      <p:pic>
        <p:nvPicPr>
          <p:cNvPr id="4" name="Picture 2">
            <a:extLst>
              <a:ext uri="{FF2B5EF4-FFF2-40B4-BE49-F238E27FC236}">
                <a16:creationId xmlns:a16="http://schemas.microsoft.com/office/drawing/2014/main" id="{C1FF8ED1-45CC-EEE5-E08C-70C015950B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007" y="564042"/>
            <a:ext cx="1728166" cy="18735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BB0E407-7DF7-4277-A261-27E3111E8C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2626" y="669711"/>
            <a:ext cx="1801315" cy="17057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Cell Types (Networked Organization)</a:t>
            </a:r>
          </a:p>
        </p:txBody>
      </p:sp>
      <p:sp>
        <p:nvSpPr>
          <p:cNvPr id="3" name="Content Placeholder 2"/>
          <p:cNvSpPr>
            <a:spLocks noGrp="1"/>
          </p:cNvSpPr>
          <p:nvPr>
            <p:ph idx="1"/>
          </p:nvPr>
        </p:nvSpPr>
        <p:spPr/>
        <p:txBody>
          <a:bodyPr wrap="square" lIns="25400" tIns="0" rIns="25400" bIns="0">
            <a:normAutofit fontScale="92500" lnSpcReduction="10000"/>
          </a:bodyPr>
          <a:lstStyle/>
          <a:p>
            <a:pPr>
              <a:lnSpc>
                <a:spcPct val="115000"/>
              </a:lnSpc>
            </a:pPr>
            <a:r>
              <a:rPr sz="2800" dirty="0">
                <a:solidFill>
                  <a:srgbClr val="2F372F"/>
                </a:solidFill>
              </a:rPr>
              <a:t>Operational cells / ASUs </a:t>
            </a:r>
            <a:r>
              <a:rPr lang="en-US" sz="2800" dirty="0">
                <a:solidFill>
                  <a:srgbClr val="2F372F"/>
                </a:solidFill>
              </a:rPr>
              <a:t>or Autonomous Support Units </a:t>
            </a:r>
            <a:r>
              <a:rPr sz="2800" dirty="0">
                <a:solidFill>
                  <a:srgbClr val="2F372F"/>
                </a:solidFill>
              </a:rPr>
              <a:t>(sniper/IED</a:t>
            </a:r>
            <a:r>
              <a:rPr lang="en-US" sz="2800" dirty="0">
                <a:solidFill>
                  <a:srgbClr val="2F372F"/>
                </a:solidFill>
              </a:rPr>
              <a:t> (Improvised Explosive Devices)</a:t>
            </a:r>
            <a:r>
              <a:rPr sz="2800" dirty="0">
                <a:solidFill>
                  <a:srgbClr val="2F372F"/>
                </a:solidFill>
              </a:rPr>
              <a:t>/assault variants)</a:t>
            </a:r>
          </a:p>
          <a:p>
            <a:pPr>
              <a:lnSpc>
                <a:spcPct val="115000"/>
              </a:lnSpc>
            </a:pPr>
            <a:r>
              <a:rPr sz="2800" dirty="0">
                <a:solidFill>
                  <a:srgbClr val="2F372F"/>
                </a:solidFill>
              </a:rPr>
              <a:t>Finance cells (raise/move/hide funds)</a:t>
            </a:r>
          </a:p>
          <a:p>
            <a:pPr>
              <a:lnSpc>
                <a:spcPct val="115000"/>
              </a:lnSpc>
            </a:pPr>
            <a:r>
              <a:rPr sz="2800" dirty="0">
                <a:solidFill>
                  <a:srgbClr val="2F372F"/>
                </a:solidFill>
              </a:rPr>
              <a:t>Procurement/Quartermaster cells (acquire kit; caches)</a:t>
            </a:r>
          </a:p>
          <a:p>
            <a:pPr>
              <a:lnSpc>
                <a:spcPct val="115000"/>
              </a:lnSpc>
            </a:pPr>
            <a:r>
              <a:rPr sz="2800" dirty="0">
                <a:solidFill>
                  <a:srgbClr val="2F372F"/>
                </a:solidFill>
              </a:rPr>
              <a:t>Logistics/Mobility cells (safehouses; transport; borders)</a:t>
            </a:r>
          </a:p>
          <a:p>
            <a:pPr>
              <a:lnSpc>
                <a:spcPct val="115000"/>
              </a:lnSpc>
            </a:pPr>
            <a:r>
              <a:rPr sz="2800" dirty="0">
                <a:solidFill>
                  <a:srgbClr val="2F372F"/>
                </a:solidFill>
              </a:rPr>
              <a:t>Intelligence/CI cells (surveillance; vetting; counter‑intel)</a:t>
            </a:r>
          </a:p>
          <a:p>
            <a:pPr>
              <a:lnSpc>
                <a:spcPct val="115000"/>
              </a:lnSpc>
            </a:pPr>
            <a:r>
              <a:rPr sz="2800" dirty="0">
                <a:solidFill>
                  <a:srgbClr val="2F372F"/>
                </a:solidFill>
              </a:rPr>
              <a:t>Media/Doctrine cells; Courier/Liaison; Cyber/IO</a:t>
            </a:r>
          </a:p>
          <a:p>
            <a:pPr>
              <a:lnSpc>
                <a:spcPct val="115000"/>
              </a:lnSpc>
            </a:pPr>
            <a:r>
              <a:rPr sz="2800" dirty="0">
                <a:solidFill>
                  <a:srgbClr val="2F372F"/>
                </a:solidFill>
              </a:rPr>
              <a:t>Leadership; Training; Sleeper Cells</a:t>
            </a:r>
          </a:p>
        </p:txBody>
      </p:sp>
      <p:sp>
        <p:nvSpPr>
          <p:cNvPr id="6" name="Date Placeholder 5">
            <a:extLst>
              <a:ext uri="{FF2B5EF4-FFF2-40B4-BE49-F238E27FC236}">
                <a16:creationId xmlns:a16="http://schemas.microsoft.com/office/drawing/2014/main" id="{913BFAF2-2661-05A4-DD7F-726A8B3719F7}"/>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B41DE3A5-0A1B-132E-53DB-B1C86279E6B6}"/>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7720B6E0-EFCD-C57C-9443-578BE0BCBE5D}"/>
              </a:ext>
            </a:extLst>
          </p:cNvPr>
          <p:cNvSpPr>
            <a:spLocks noGrp="1"/>
          </p:cNvSpPr>
          <p:nvPr>
            <p:ph type="sldNum" sz="quarter" idx="12"/>
          </p:nvPr>
        </p:nvSpPr>
        <p:spPr/>
        <p:txBody>
          <a:bodyPr/>
          <a:lstStyle/>
          <a:p>
            <a:fld id="{C1FF6DA9-008F-8B48-92A6-B652298478BF}"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What a Networked Organization Is (Cells‑Only)</a:t>
            </a:r>
          </a:p>
        </p:txBody>
      </p:sp>
      <p:sp>
        <p:nvSpPr>
          <p:cNvPr id="3" name="Content Placeholder 2"/>
          <p:cNvSpPr>
            <a:spLocks noGrp="1"/>
          </p:cNvSpPr>
          <p:nvPr>
            <p:ph idx="1"/>
          </p:nvPr>
        </p:nvSpPr>
        <p:spPr/>
        <p:txBody>
          <a:bodyPr wrap="square" lIns="25400" tIns="0" rIns="25400" bIns="0">
            <a:normAutofit fontScale="92500"/>
          </a:bodyPr>
          <a:lstStyle/>
          <a:p>
            <a:pPr>
              <a:lnSpc>
                <a:spcPct val="115000"/>
              </a:lnSpc>
            </a:pPr>
            <a:r>
              <a:rPr sz="2800">
                <a:solidFill>
                  <a:srgbClr val="2F372F"/>
                </a:solidFill>
              </a:rPr>
              <a:t>Cells only — no visible hierarchy; mission slices per cell</a:t>
            </a:r>
          </a:p>
          <a:p>
            <a:pPr>
              <a:lnSpc>
                <a:spcPct val="115000"/>
              </a:lnSpc>
            </a:pPr>
            <a:r>
              <a:rPr sz="2800">
                <a:solidFill>
                  <a:srgbClr val="2F372F"/>
                </a:solidFill>
              </a:rPr>
              <a:t>Adhocracy bias; roles morph with need; temporary coordinators</a:t>
            </a:r>
          </a:p>
          <a:p>
            <a:pPr>
              <a:lnSpc>
                <a:spcPct val="115000"/>
              </a:lnSpc>
            </a:pPr>
            <a:r>
              <a:rPr sz="2800">
                <a:solidFill>
                  <a:srgbClr val="2F372F"/>
                </a:solidFill>
              </a:rPr>
              <a:t>Strict compartmentation; minimal interfaces; localized damage</a:t>
            </a:r>
          </a:p>
          <a:p>
            <a:pPr>
              <a:lnSpc>
                <a:spcPct val="115000"/>
              </a:lnSpc>
            </a:pPr>
            <a:r>
              <a:rPr sz="2800">
                <a:solidFill>
                  <a:srgbClr val="2F372F"/>
                </a:solidFill>
              </a:rPr>
              <a:t>Autonomy within intent — doctrine replaces live orders</a:t>
            </a:r>
          </a:p>
          <a:p>
            <a:pPr>
              <a:lnSpc>
                <a:spcPct val="115000"/>
              </a:lnSpc>
            </a:pPr>
            <a:r>
              <a:rPr sz="2800">
                <a:solidFill>
                  <a:srgbClr val="2F372F"/>
                </a:solidFill>
              </a:rPr>
              <a:t>Replaceable modules — cells are expendable by design</a:t>
            </a:r>
          </a:p>
        </p:txBody>
      </p:sp>
      <p:sp>
        <p:nvSpPr>
          <p:cNvPr id="6" name="Date Placeholder 5">
            <a:extLst>
              <a:ext uri="{FF2B5EF4-FFF2-40B4-BE49-F238E27FC236}">
                <a16:creationId xmlns:a16="http://schemas.microsoft.com/office/drawing/2014/main" id="{6C7DA2F5-1FE0-1DF5-1998-0BBD410B9A66}"/>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C71E3176-8597-907A-2D99-FA1E47A53658}"/>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ADC6E793-1C44-9FDC-95E2-7FE108DBA13F}"/>
              </a:ext>
            </a:extLst>
          </p:cNvPr>
          <p:cNvSpPr>
            <a:spLocks noGrp="1"/>
          </p:cNvSpPr>
          <p:nvPr>
            <p:ph type="sldNum" sz="quarter" idx="12"/>
          </p:nvPr>
        </p:nvSpPr>
        <p:spPr/>
        <p:txBody>
          <a:bodyPr/>
          <a:lstStyle/>
          <a:p>
            <a:fld id="{C1FF6DA9-008F-8B48-92A6-B652298478BF}"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Internal Cell Structure</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Small trust team; low signature</a:t>
            </a:r>
          </a:p>
          <a:p>
            <a:pPr>
              <a:lnSpc>
                <a:spcPct val="115000"/>
              </a:lnSpc>
            </a:pPr>
            <a:r>
              <a:rPr sz="2800">
                <a:solidFill>
                  <a:srgbClr val="2F372F"/>
                </a:solidFill>
              </a:rPr>
              <a:t>Temporary/rotating coordinator; situational authority</a:t>
            </a:r>
          </a:p>
          <a:p>
            <a:pPr>
              <a:lnSpc>
                <a:spcPct val="115000"/>
              </a:lnSpc>
            </a:pPr>
            <a:r>
              <a:rPr sz="2800">
                <a:solidFill>
                  <a:srgbClr val="2F372F"/>
                </a:solidFill>
              </a:rPr>
              <a:t>One primary task; tradecraft core; cache discipline</a:t>
            </a:r>
          </a:p>
          <a:p>
            <a:pPr>
              <a:lnSpc>
                <a:spcPct val="115000"/>
              </a:lnSpc>
            </a:pPr>
            <a:r>
              <a:rPr sz="2800">
                <a:solidFill>
                  <a:srgbClr val="2F372F"/>
                </a:solidFill>
              </a:rPr>
              <a:t>Minimal interfaces (single finance conduit; single courier/drop)</a:t>
            </a:r>
          </a:p>
          <a:p>
            <a:pPr>
              <a:lnSpc>
                <a:spcPct val="115000"/>
              </a:lnSpc>
            </a:pPr>
            <a:r>
              <a:rPr sz="2800">
                <a:solidFill>
                  <a:srgbClr val="2F372F"/>
                </a:solidFill>
              </a:rPr>
              <a:t>Dormancy &amp; triggers; exit plan to prevent exposure</a:t>
            </a:r>
          </a:p>
        </p:txBody>
      </p:sp>
      <p:sp>
        <p:nvSpPr>
          <p:cNvPr id="6" name="Date Placeholder 5">
            <a:extLst>
              <a:ext uri="{FF2B5EF4-FFF2-40B4-BE49-F238E27FC236}">
                <a16:creationId xmlns:a16="http://schemas.microsoft.com/office/drawing/2014/main" id="{05480E86-5A01-1DB7-2BFA-2995A08724CB}"/>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31AFD28E-8D0D-AD78-F2AC-ACCD7422E7E5}"/>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DAA06FF2-1624-5D43-BC87-56CA202A8B50}"/>
              </a:ext>
            </a:extLst>
          </p:cNvPr>
          <p:cNvSpPr>
            <a:spLocks noGrp="1"/>
          </p:cNvSpPr>
          <p:nvPr>
            <p:ph type="sldNum" sz="quarter" idx="12"/>
          </p:nvPr>
        </p:nvSpPr>
        <p:spPr/>
        <p:txBody>
          <a:bodyPr/>
          <a:lstStyle/>
          <a:p>
            <a:fld id="{C1FF6DA9-008F-8B48-92A6-B652298478BF}"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Cell Communications Behaviors</a:t>
            </a:r>
          </a:p>
        </p:txBody>
      </p:sp>
      <p:sp>
        <p:nvSpPr>
          <p:cNvPr id="3" name="Content Placeholder 2"/>
          <p:cNvSpPr>
            <a:spLocks noGrp="1"/>
          </p:cNvSpPr>
          <p:nvPr>
            <p:ph idx="1"/>
          </p:nvPr>
        </p:nvSpPr>
        <p:spPr/>
        <p:txBody>
          <a:bodyPr wrap="square" lIns="25400" tIns="0" rIns="25400" bIns="0"/>
          <a:lstStyle/>
          <a:p>
            <a:pPr>
              <a:lnSpc>
                <a:spcPct val="115000"/>
              </a:lnSpc>
            </a:pPr>
            <a:r>
              <a:rPr sz="2800" dirty="0">
                <a:solidFill>
                  <a:srgbClr val="2F372F"/>
                </a:solidFill>
              </a:rPr>
              <a:t>Ideology/doctrine enables alignment without orders</a:t>
            </a:r>
          </a:p>
          <a:p>
            <a:pPr>
              <a:lnSpc>
                <a:spcPct val="115000"/>
              </a:lnSpc>
            </a:pPr>
            <a:r>
              <a:rPr sz="2800" dirty="0">
                <a:solidFill>
                  <a:srgbClr val="2F372F"/>
                </a:solidFill>
              </a:rPr>
              <a:t>Public messages provide SA </a:t>
            </a:r>
            <a:r>
              <a:rPr lang="en-US" sz="2800" dirty="0">
                <a:solidFill>
                  <a:srgbClr val="2F372F"/>
                </a:solidFill>
              </a:rPr>
              <a:t>(Situational Awareness) </a:t>
            </a:r>
            <a:r>
              <a:rPr sz="2800" dirty="0">
                <a:solidFill>
                  <a:srgbClr val="2F372F"/>
                </a:solidFill>
              </a:rPr>
              <a:t>&amp; timing cues</a:t>
            </a:r>
          </a:p>
          <a:p>
            <a:pPr>
              <a:lnSpc>
                <a:spcPct val="115000"/>
              </a:lnSpc>
            </a:pPr>
            <a:r>
              <a:rPr sz="2800" dirty="0">
                <a:solidFill>
                  <a:srgbClr val="2F372F"/>
                </a:solidFill>
              </a:rPr>
              <a:t>Low‑trust electronics; sparse, delayed, one‑way</a:t>
            </a:r>
          </a:p>
          <a:p>
            <a:pPr>
              <a:lnSpc>
                <a:spcPct val="115000"/>
              </a:lnSpc>
            </a:pPr>
            <a:r>
              <a:rPr sz="2800" dirty="0">
                <a:solidFill>
                  <a:srgbClr val="2F372F"/>
                </a:solidFill>
              </a:rPr>
              <a:t>Couriers/envoys for intent/material; F2F </a:t>
            </a:r>
            <a:r>
              <a:rPr lang="en-US" sz="2800" dirty="0">
                <a:solidFill>
                  <a:srgbClr val="2F372F"/>
                </a:solidFill>
              </a:rPr>
              <a:t>(Face to Face) </a:t>
            </a:r>
            <a:r>
              <a:rPr sz="2800" dirty="0">
                <a:solidFill>
                  <a:srgbClr val="2F372F"/>
                </a:solidFill>
              </a:rPr>
              <a:t>for sensitive</a:t>
            </a:r>
            <a:r>
              <a:rPr lang="en-US" sz="2800" dirty="0">
                <a:solidFill>
                  <a:srgbClr val="2F372F"/>
                </a:solidFill>
              </a:rPr>
              <a:t> communications</a:t>
            </a:r>
            <a:endParaRPr sz="2800" dirty="0">
              <a:solidFill>
                <a:srgbClr val="2F372F"/>
              </a:solidFill>
            </a:endParaRPr>
          </a:p>
          <a:p>
            <a:pPr>
              <a:lnSpc>
                <a:spcPct val="115000"/>
              </a:lnSpc>
            </a:pPr>
            <a:r>
              <a:rPr sz="2800" dirty="0">
                <a:solidFill>
                  <a:srgbClr val="2F372F"/>
                </a:solidFill>
              </a:rPr>
              <a:t>Pre‑planned triggers/windows; compartmented links</a:t>
            </a:r>
          </a:p>
        </p:txBody>
      </p:sp>
      <p:sp>
        <p:nvSpPr>
          <p:cNvPr id="6" name="Date Placeholder 5">
            <a:extLst>
              <a:ext uri="{FF2B5EF4-FFF2-40B4-BE49-F238E27FC236}">
                <a16:creationId xmlns:a16="http://schemas.microsoft.com/office/drawing/2014/main" id="{B17352C8-13B4-48BE-8AF9-F645F070E343}"/>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917D6DD6-45E6-C075-CC5A-3B5E4D9E7744}"/>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6BDB8A7C-69BF-62F6-3AE3-0E7CBF9677D8}"/>
              </a:ext>
            </a:extLst>
          </p:cNvPr>
          <p:cNvSpPr>
            <a:spLocks noGrp="1"/>
          </p:cNvSpPr>
          <p:nvPr>
            <p:ph type="sldNum" sz="quarter" idx="12"/>
          </p:nvPr>
        </p:nvSpPr>
        <p:spPr/>
        <p:txBody>
          <a:bodyPr/>
          <a:lstStyle/>
          <a:p>
            <a:fld id="{C1FF6DA9-008F-8B48-92A6-B652298478BF}"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Case Study (Networked): IRA / PIRA</a:t>
            </a:r>
          </a:p>
        </p:txBody>
      </p:sp>
      <p:sp>
        <p:nvSpPr>
          <p:cNvPr id="3" name="Content Placeholder 2"/>
          <p:cNvSpPr>
            <a:spLocks noGrp="1"/>
          </p:cNvSpPr>
          <p:nvPr>
            <p:ph idx="1"/>
          </p:nvPr>
        </p:nvSpPr>
        <p:spPr/>
        <p:txBody>
          <a:bodyPr wrap="square" lIns="25400" tIns="0" rIns="25400" bIns="0"/>
          <a:lstStyle/>
          <a:p>
            <a:pPr>
              <a:lnSpc>
                <a:spcPct val="115000"/>
              </a:lnSpc>
            </a:pPr>
            <a:r>
              <a:rPr sz="2800" dirty="0">
                <a:solidFill>
                  <a:srgbClr val="2F372F"/>
                </a:solidFill>
              </a:rPr>
              <a:t>ASUs (~4–10) after 1977 reorg; Army Council + GHQ</a:t>
            </a:r>
            <a:r>
              <a:rPr lang="en-US" sz="2800" dirty="0">
                <a:solidFill>
                  <a:srgbClr val="2F372F"/>
                </a:solidFill>
              </a:rPr>
              <a:t> (General Headquarters)</a:t>
            </a:r>
            <a:endParaRPr sz="2800" dirty="0">
              <a:solidFill>
                <a:srgbClr val="2F372F"/>
              </a:solidFill>
            </a:endParaRPr>
          </a:p>
          <a:p>
            <a:pPr>
              <a:lnSpc>
                <a:spcPct val="115000"/>
              </a:lnSpc>
            </a:pPr>
            <a:r>
              <a:rPr sz="2800" dirty="0">
                <a:solidFill>
                  <a:srgbClr val="2F372F"/>
                </a:solidFill>
              </a:rPr>
              <a:t>Quartermasters controlled weapons</a:t>
            </a:r>
          </a:p>
          <a:p>
            <a:pPr>
              <a:lnSpc>
                <a:spcPct val="115000"/>
              </a:lnSpc>
            </a:pPr>
            <a:r>
              <a:rPr sz="2800" dirty="0">
                <a:solidFill>
                  <a:srgbClr val="2F372F"/>
                </a:solidFill>
              </a:rPr>
              <a:t>Cellular need‑to‑know localized compromise</a:t>
            </a:r>
          </a:p>
          <a:p>
            <a:pPr>
              <a:lnSpc>
                <a:spcPct val="115000"/>
              </a:lnSpc>
            </a:pPr>
            <a:r>
              <a:rPr sz="2800" dirty="0">
                <a:solidFill>
                  <a:srgbClr val="2F372F"/>
                </a:solidFill>
              </a:rPr>
              <a:t>Political interface via Sinn Féin (formally distinct)</a:t>
            </a:r>
          </a:p>
          <a:p>
            <a:pPr>
              <a:lnSpc>
                <a:spcPct val="115000"/>
              </a:lnSpc>
            </a:pPr>
            <a:r>
              <a:rPr sz="2800" dirty="0">
                <a:solidFill>
                  <a:srgbClr val="2F372F"/>
                </a:solidFill>
              </a:rPr>
              <a:t>Couriers &amp; F2F mitigated SIGINT </a:t>
            </a:r>
            <a:r>
              <a:rPr lang="en-US" sz="2800" dirty="0">
                <a:solidFill>
                  <a:srgbClr val="2F372F"/>
                </a:solidFill>
              </a:rPr>
              <a:t>( Signals Intelligence) </a:t>
            </a:r>
            <a:r>
              <a:rPr sz="2800" dirty="0">
                <a:solidFill>
                  <a:srgbClr val="2F372F"/>
                </a:solidFill>
              </a:rPr>
              <a:t>risk</a:t>
            </a:r>
          </a:p>
        </p:txBody>
      </p:sp>
      <p:sp>
        <p:nvSpPr>
          <p:cNvPr id="6" name="Date Placeholder 5">
            <a:extLst>
              <a:ext uri="{FF2B5EF4-FFF2-40B4-BE49-F238E27FC236}">
                <a16:creationId xmlns:a16="http://schemas.microsoft.com/office/drawing/2014/main" id="{DFB4E460-AC7C-E4D0-6707-73F91E8FC9E5}"/>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22B93D25-9B49-CECA-DC62-ED4032EED589}"/>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598A9E04-0B37-DAA9-1EAB-F8E547547015}"/>
              </a:ext>
            </a:extLst>
          </p:cNvPr>
          <p:cNvSpPr>
            <a:spLocks noGrp="1"/>
          </p:cNvSpPr>
          <p:nvPr>
            <p:ph type="sldNum" sz="quarter" idx="12"/>
          </p:nvPr>
        </p:nvSpPr>
        <p:spPr/>
        <p:txBody>
          <a:bodyPr/>
          <a:lstStyle/>
          <a:p>
            <a:fld id="{C1FF6DA9-008F-8B48-92A6-B652298478BF}" type="slidenum">
              <a:rPr lang="en-US" smtClean="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Case Study (Networked): al‑Qaeda</a:t>
            </a:r>
          </a:p>
        </p:txBody>
      </p:sp>
      <p:sp>
        <p:nvSpPr>
          <p:cNvPr id="3" name="Content Placeholder 2"/>
          <p:cNvSpPr>
            <a:spLocks noGrp="1"/>
          </p:cNvSpPr>
          <p:nvPr>
            <p:ph idx="1"/>
          </p:nvPr>
        </p:nvSpPr>
        <p:spPr/>
        <p:txBody>
          <a:bodyPr wrap="square" lIns="25400" tIns="0" rIns="25400" bIns="0"/>
          <a:lstStyle/>
          <a:p>
            <a:pPr>
              <a:lnSpc>
                <a:spcPct val="115000"/>
              </a:lnSpc>
            </a:pPr>
            <a:r>
              <a:rPr sz="2800" dirty="0">
                <a:solidFill>
                  <a:srgbClr val="2F372F"/>
                </a:solidFill>
              </a:rPr>
              <a:t>From centralized command to decentralized affiliates/cells</a:t>
            </a:r>
          </a:p>
          <a:p>
            <a:pPr>
              <a:lnSpc>
                <a:spcPct val="115000"/>
              </a:lnSpc>
            </a:pPr>
            <a:r>
              <a:rPr sz="2800" dirty="0">
                <a:solidFill>
                  <a:srgbClr val="2F372F"/>
                </a:solidFill>
              </a:rPr>
              <a:t>Franchising/branch model under shared ideology</a:t>
            </a:r>
          </a:p>
          <a:p>
            <a:pPr>
              <a:lnSpc>
                <a:spcPct val="115000"/>
              </a:lnSpc>
            </a:pPr>
            <a:r>
              <a:rPr sz="2800" dirty="0">
                <a:solidFill>
                  <a:srgbClr val="2F372F"/>
                </a:solidFill>
              </a:rPr>
              <a:t>Leaders used public statements to signal priorities</a:t>
            </a:r>
          </a:p>
          <a:p>
            <a:pPr>
              <a:lnSpc>
                <a:spcPct val="115000"/>
              </a:lnSpc>
            </a:pPr>
            <a:r>
              <a:rPr sz="2800" dirty="0">
                <a:solidFill>
                  <a:srgbClr val="2F372F"/>
                </a:solidFill>
              </a:rPr>
              <a:t>Couriers &amp; low‑signature comms; Abbottabad insights</a:t>
            </a:r>
          </a:p>
          <a:p>
            <a:pPr>
              <a:lnSpc>
                <a:spcPct val="115000"/>
              </a:lnSpc>
            </a:pPr>
            <a:r>
              <a:rPr sz="2800" dirty="0">
                <a:solidFill>
                  <a:srgbClr val="2F372F"/>
                </a:solidFill>
              </a:rPr>
              <a:t>Affiliates act while AQC </a:t>
            </a:r>
            <a:r>
              <a:rPr lang="en-US" sz="2800" dirty="0">
                <a:solidFill>
                  <a:srgbClr val="2F372F"/>
                </a:solidFill>
              </a:rPr>
              <a:t>Al-Queda Core) </a:t>
            </a:r>
            <a:r>
              <a:rPr sz="2800" dirty="0">
                <a:solidFill>
                  <a:srgbClr val="2F372F"/>
                </a:solidFill>
              </a:rPr>
              <a:t>aligns &amp; manages relationships</a:t>
            </a:r>
          </a:p>
        </p:txBody>
      </p:sp>
      <p:sp>
        <p:nvSpPr>
          <p:cNvPr id="4" name="TextBox 3"/>
          <p:cNvSpPr txBox="1"/>
          <p:nvPr/>
        </p:nvSpPr>
        <p:spPr>
          <a:xfrm>
            <a:off x="274320" y="6492240"/>
            <a:ext cx="3200400" cy="274320"/>
          </a:xfrm>
          <a:prstGeom prst="rect">
            <a:avLst/>
          </a:prstGeom>
          <a:noFill/>
        </p:spPr>
        <p:txBody>
          <a:bodyPr wrap="none">
            <a:spAutoFit/>
          </a:bodyPr>
          <a:lstStyle/>
          <a:p>
            <a:r>
              <a:rPr sz="1400">
                <a:solidFill>
                  <a:srgbClr val="221F20"/>
                </a:solidFill>
              </a:rPr>
              <a:t>Feb 08, 2026</a:t>
            </a:r>
          </a:p>
        </p:txBody>
      </p:sp>
      <p:sp>
        <p:nvSpPr>
          <p:cNvPr id="7" name="Footer Placeholder 6">
            <a:extLst>
              <a:ext uri="{FF2B5EF4-FFF2-40B4-BE49-F238E27FC236}">
                <a16:creationId xmlns:a16="http://schemas.microsoft.com/office/drawing/2014/main" id="{8300B8E5-BE89-DC3A-67F7-2ECE6DDB1A78}"/>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28271DA7-1113-6A64-1022-56BB7EF3D9CA}"/>
              </a:ext>
            </a:extLst>
          </p:cNvPr>
          <p:cNvSpPr>
            <a:spLocks noGrp="1"/>
          </p:cNvSpPr>
          <p:nvPr>
            <p:ph type="sldNum" sz="quarter" idx="12"/>
          </p:nvPr>
        </p:nvSpPr>
        <p:spPr/>
        <p:txBody>
          <a:bodyPr/>
          <a:lstStyle/>
          <a:p>
            <a:fld id="{C1FF6DA9-008F-8B48-92A6-B652298478BF}" type="slidenum">
              <a:rPr lang="en-US" smtClean="0"/>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Case Study (Networked): ISIS</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Global expansion via provinces (wilayat) under a central core</a:t>
            </a:r>
          </a:p>
          <a:p>
            <a:pPr>
              <a:lnSpc>
                <a:spcPct val="115000"/>
              </a:lnSpc>
            </a:pPr>
            <a:r>
              <a:rPr sz="2800">
                <a:solidFill>
                  <a:srgbClr val="2F372F"/>
                </a:solidFill>
              </a:rPr>
              <a:t>Functional diwans supported governance &amp; ops</a:t>
            </a:r>
          </a:p>
          <a:p>
            <a:pPr>
              <a:lnSpc>
                <a:spcPct val="115000"/>
              </a:lnSpc>
            </a:pPr>
            <a:r>
              <a:rPr sz="2800">
                <a:solidFill>
                  <a:srgbClr val="2F372F"/>
                </a:solidFill>
              </a:rPr>
              <a:t>Delegated/central committees; local cells executed</a:t>
            </a:r>
          </a:p>
          <a:p>
            <a:pPr>
              <a:lnSpc>
                <a:spcPct val="115000"/>
              </a:lnSpc>
            </a:pPr>
            <a:r>
              <a:rPr sz="2800">
                <a:solidFill>
                  <a:srgbClr val="2F372F"/>
                </a:solidFill>
              </a:rPr>
              <a:t>Post‑territorial losses → greater decentralization</a:t>
            </a:r>
          </a:p>
          <a:p>
            <a:pPr>
              <a:lnSpc>
                <a:spcPct val="115000"/>
              </a:lnSpc>
            </a:pPr>
            <a:r>
              <a:rPr sz="2800">
                <a:solidFill>
                  <a:srgbClr val="2F372F"/>
                </a:solidFill>
              </a:rPr>
              <a:t>Hisbah enforced internal control &amp; social discipline</a:t>
            </a:r>
          </a:p>
        </p:txBody>
      </p:sp>
      <p:sp>
        <p:nvSpPr>
          <p:cNvPr id="6" name="Date Placeholder 5">
            <a:extLst>
              <a:ext uri="{FF2B5EF4-FFF2-40B4-BE49-F238E27FC236}">
                <a16:creationId xmlns:a16="http://schemas.microsoft.com/office/drawing/2014/main" id="{76E04BAC-E090-08A6-E2C1-7057E2913D15}"/>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8DAFB0A2-7FD4-F06B-F727-DEDA78BAC3FF}"/>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2ADC7E74-05D5-FFEA-EBB1-29BBBD45FB59}"/>
              </a:ext>
            </a:extLst>
          </p:cNvPr>
          <p:cNvSpPr>
            <a:spLocks noGrp="1"/>
          </p:cNvSpPr>
          <p:nvPr>
            <p:ph type="sldNum" sz="quarter" idx="12"/>
          </p:nvPr>
        </p:nvSpPr>
        <p:spPr/>
        <p:txBody>
          <a:bodyPr/>
          <a:lstStyle/>
          <a:p>
            <a:fld id="{C1FF6DA9-008F-8B48-92A6-B652298478BF}" type="slidenum">
              <a:rPr lang="en-US" smtClean="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The Present: Hybrid Networks</a:t>
            </a:r>
          </a:p>
        </p:txBody>
      </p:sp>
      <p:sp>
        <p:nvSpPr>
          <p:cNvPr id="3" name="Text Placeholder 2"/>
          <p:cNvSpPr>
            <a:spLocks noGrp="1"/>
          </p:cNvSpPr>
          <p:nvPr>
            <p:ph type="body" idx="1"/>
          </p:nvPr>
        </p:nvSpPr>
        <p:spPr/>
        <p:txBody>
          <a:bodyPr wrap="square" lIns="25400" tIns="0" rIns="25400" bIns="0"/>
          <a:lstStyle/>
          <a:p>
            <a:pPr>
              <a:lnSpc>
                <a:spcPct val="115000"/>
              </a:lnSpc>
            </a:pPr>
            <a:r>
              <a:rPr lang="en-US" dirty="0">
                <a:solidFill>
                  <a:srgbClr val="221F20"/>
                </a:solidFill>
              </a:rPr>
              <a:t>Hybrid Networks appeared in the 1960’s 1970’s, and became mature in the 1980’s 1990’s.</a:t>
            </a:r>
            <a:endParaRPr dirty="0"/>
          </a:p>
        </p:txBody>
      </p:sp>
      <p:sp>
        <p:nvSpPr>
          <p:cNvPr id="6" name="Date Placeholder 5">
            <a:extLst>
              <a:ext uri="{FF2B5EF4-FFF2-40B4-BE49-F238E27FC236}">
                <a16:creationId xmlns:a16="http://schemas.microsoft.com/office/drawing/2014/main" id="{3EDC2527-C7ED-F709-63BD-4378B3D28437}"/>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185C7226-FE62-EA99-08AD-9BD3C7D77FC1}"/>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84200615-C84F-876A-E2E1-97B5027DA4BB}"/>
              </a:ext>
            </a:extLst>
          </p:cNvPr>
          <p:cNvSpPr>
            <a:spLocks noGrp="1"/>
          </p:cNvSpPr>
          <p:nvPr>
            <p:ph type="sldNum" sz="quarter" idx="12"/>
          </p:nvPr>
        </p:nvSpPr>
        <p:spPr/>
        <p:txBody>
          <a:bodyPr/>
          <a:lstStyle/>
          <a:p>
            <a:fld id="{C1FF6DA9-008F-8B48-92A6-B652298478BF}" type="slidenum">
              <a:rPr lang="en-US" smtClean="0"/>
              <a:t>21</a:t>
            </a:fld>
            <a:endParaRPr lang="en-US"/>
          </a:p>
        </p:txBody>
      </p:sp>
      <p:pic>
        <p:nvPicPr>
          <p:cNvPr id="4" name="Picture 2">
            <a:extLst>
              <a:ext uri="{FF2B5EF4-FFF2-40B4-BE49-F238E27FC236}">
                <a16:creationId xmlns:a16="http://schemas.microsoft.com/office/drawing/2014/main" id="{8E4D2F8C-9546-707C-28F8-682D816C2E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007" y="564042"/>
            <a:ext cx="1728166" cy="18735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F519146-692F-60F0-E4F7-33B1F045D3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2626" y="669711"/>
            <a:ext cx="1801315" cy="17057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The Hybrid‑Network Organization</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Cells operate alongside ‘regular’ orgs (NGOs, parties, businesses, IGOs, media)</a:t>
            </a:r>
          </a:p>
          <a:p>
            <a:pPr>
              <a:lnSpc>
                <a:spcPct val="115000"/>
              </a:lnSpc>
            </a:pPr>
            <a:r>
              <a:rPr sz="2800">
                <a:solidFill>
                  <a:srgbClr val="2F372F"/>
                </a:solidFill>
              </a:rPr>
              <a:t>Same alignment logic as cells; low‑trust comms</a:t>
            </a:r>
          </a:p>
          <a:p>
            <a:pPr>
              <a:lnSpc>
                <a:spcPct val="115000"/>
              </a:lnSpc>
            </a:pPr>
            <a:r>
              <a:rPr sz="2800">
                <a:solidFill>
                  <a:srgbClr val="2F372F"/>
                </a:solidFill>
              </a:rPr>
              <a:t>Hybrid adds paperwork: budgets, grants, contracts, reports, policies</a:t>
            </a:r>
          </a:p>
          <a:p>
            <a:pPr>
              <a:lnSpc>
                <a:spcPct val="115000"/>
              </a:lnSpc>
            </a:pPr>
            <a:r>
              <a:rPr sz="2800">
                <a:solidFill>
                  <a:srgbClr val="2F372F"/>
                </a:solidFill>
              </a:rPr>
              <a:t>Risk separation: cells = deniable action; orgs = funds/services/legitimacy/narrative</a:t>
            </a:r>
          </a:p>
          <a:p>
            <a:pPr>
              <a:lnSpc>
                <a:spcPct val="115000"/>
              </a:lnSpc>
            </a:pPr>
            <a:r>
              <a:rPr sz="2800">
                <a:solidFill>
                  <a:srgbClr val="2F372F"/>
                </a:solidFill>
              </a:rPr>
              <a:t>Blended signatures complicate attribution &amp; targeting</a:t>
            </a:r>
          </a:p>
        </p:txBody>
      </p:sp>
      <p:sp>
        <p:nvSpPr>
          <p:cNvPr id="6" name="Date Placeholder 5">
            <a:extLst>
              <a:ext uri="{FF2B5EF4-FFF2-40B4-BE49-F238E27FC236}">
                <a16:creationId xmlns:a16="http://schemas.microsoft.com/office/drawing/2014/main" id="{243407DF-0360-75C5-622F-29388D67E16E}"/>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FCDF1A13-C646-BC41-AE94-2A1197079124}"/>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A8362966-8E75-38B0-9711-730891D1594A}"/>
              </a:ext>
            </a:extLst>
          </p:cNvPr>
          <p:cNvSpPr>
            <a:spLocks noGrp="1"/>
          </p:cNvSpPr>
          <p:nvPr>
            <p:ph type="sldNum" sz="quarter" idx="12"/>
          </p:nvPr>
        </p:nvSpPr>
        <p:spPr/>
        <p:txBody>
          <a:bodyPr/>
          <a:lstStyle/>
          <a:p>
            <a:fld id="{C1FF6DA9-008F-8B48-92A6-B652298478BF}" type="slidenum">
              <a:rPr lang="en-US" smtClean="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dirty="0">
                <a:solidFill>
                  <a:srgbClr val="2F372F"/>
                </a:solidFill>
              </a:rPr>
              <a:t>Case ‘A’: Operational Cells — </a:t>
            </a:r>
            <a:r>
              <a:rPr lang="en-US" b="1" dirty="0">
                <a:solidFill>
                  <a:srgbClr val="2F372F"/>
                </a:solidFill>
              </a:rPr>
              <a:t>ORG-X</a:t>
            </a:r>
            <a:endParaRPr sz="4400" b="1" dirty="0">
              <a:solidFill>
                <a:srgbClr val="2F372F"/>
              </a:solidFill>
            </a:endParaRP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Decentralized; no national decision body; autonomous local groups</a:t>
            </a:r>
          </a:p>
          <a:p>
            <a:pPr>
              <a:lnSpc>
                <a:spcPct val="115000"/>
              </a:lnSpc>
            </a:pPr>
            <a:r>
              <a:rPr sz="2800">
                <a:solidFill>
                  <a:srgbClr val="2F372F"/>
                </a:solidFill>
              </a:rPr>
              <a:t>Many small cells mobilize opportunistically with temporary coordination</a:t>
            </a:r>
          </a:p>
          <a:p>
            <a:pPr>
              <a:lnSpc>
                <a:spcPct val="115000"/>
              </a:lnSpc>
            </a:pPr>
            <a:r>
              <a:rPr sz="2800">
                <a:solidFill>
                  <a:srgbClr val="2F372F"/>
                </a:solidFill>
              </a:rPr>
              <a:t>Operational variability across locales; training infrastructure</a:t>
            </a:r>
          </a:p>
          <a:p>
            <a:pPr>
              <a:lnSpc>
                <a:spcPct val="115000"/>
              </a:lnSpc>
            </a:pPr>
            <a:r>
              <a:rPr sz="2800">
                <a:solidFill>
                  <a:srgbClr val="2F372F"/>
                </a:solidFill>
              </a:rPr>
              <a:t>Public calls &amp; local networks cue mobilization; minimal live orders</a:t>
            </a:r>
          </a:p>
        </p:txBody>
      </p:sp>
      <p:sp>
        <p:nvSpPr>
          <p:cNvPr id="6" name="Date Placeholder 5">
            <a:extLst>
              <a:ext uri="{FF2B5EF4-FFF2-40B4-BE49-F238E27FC236}">
                <a16:creationId xmlns:a16="http://schemas.microsoft.com/office/drawing/2014/main" id="{3010B405-CBE7-C86A-D79B-7439DC02BE87}"/>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1ADFB391-504B-6A01-68E4-10DD308B0C59}"/>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D220F06F-5399-6CAF-3561-FEFB49547213}"/>
              </a:ext>
            </a:extLst>
          </p:cNvPr>
          <p:cNvSpPr>
            <a:spLocks noGrp="1"/>
          </p:cNvSpPr>
          <p:nvPr>
            <p:ph type="sldNum" sz="quarter" idx="12"/>
          </p:nvPr>
        </p:nvSpPr>
        <p:spPr/>
        <p:txBody>
          <a:bodyPr/>
          <a:lstStyle/>
          <a:p>
            <a:fld id="{C1FF6DA9-008F-8B48-92A6-B652298478BF}" type="slidenum">
              <a:rPr lang="en-US" smtClean="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Case B: Finance/Support Organizations — NGOs/NPOs</a:t>
            </a:r>
          </a:p>
        </p:txBody>
      </p:sp>
      <p:sp>
        <p:nvSpPr>
          <p:cNvPr id="3" name="Content Placeholder 2"/>
          <p:cNvSpPr>
            <a:spLocks noGrp="1"/>
          </p:cNvSpPr>
          <p:nvPr>
            <p:ph idx="1"/>
          </p:nvPr>
        </p:nvSpPr>
        <p:spPr/>
        <p:txBody>
          <a:bodyPr wrap="square" lIns="25400" tIns="0" rIns="25400" bIns="0">
            <a:normAutofit lnSpcReduction="10000"/>
          </a:bodyPr>
          <a:lstStyle/>
          <a:p>
            <a:pPr>
              <a:lnSpc>
                <a:spcPct val="115000"/>
              </a:lnSpc>
            </a:pPr>
            <a:r>
              <a:rPr sz="2800" dirty="0">
                <a:solidFill>
                  <a:srgbClr val="2F372F"/>
                </a:solidFill>
              </a:rPr>
              <a:t>NGO/NPO </a:t>
            </a:r>
            <a:r>
              <a:rPr lang="en-US" sz="2800" dirty="0">
                <a:solidFill>
                  <a:srgbClr val="2F372F"/>
                </a:solidFill>
              </a:rPr>
              <a:t>(Non-Government Organizations, Non-Profit Organizations) </a:t>
            </a:r>
            <a:r>
              <a:rPr sz="2800" dirty="0">
                <a:solidFill>
                  <a:srgbClr val="2F372F"/>
                </a:solidFill>
              </a:rPr>
              <a:t>sector can be misused to raise/move funds</a:t>
            </a:r>
          </a:p>
          <a:p>
            <a:pPr>
              <a:lnSpc>
                <a:spcPct val="115000"/>
              </a:lnSpc>
            </a:pPr>
            <a:r>
              <a:rPr sz="2800" dirty="0">
                <a:solidFill>
                  <a:srgbClr val="2F372F"/>
                </a:solidFill>
              </a:rPr>
              <a:t>Risk‑based controls mitigate abuse while protecting legitimate activity</a:t>
            </a:r>
          </a:p>
          <a:p>
            <a:pPr>
              <a:lnSpc>
                <a:spcPct val="115000"/>
              </a:lnSpc>
            </a:pPr>
            <a:r>
              <a:rPr sz="2800" dirty="0">
                <a:solidFill>
                  <a:srgbClr val="2F372F"/>
                </a:solidFill>
              </a:rPr>
              <a:t>Misuse: diversion of fundraising; infiltration at delivery</a:t>
            </a:r>
          </a:p>
          <a:p>
            <a:pPr>
              <a:lnSpc>
                <a:spcPct val="115000"/>
              </a:lnSpc>
            </a:pPr>
            <a:r>
              <a:rPr sz="2800" dirty="0">
                <a:solidFill>
                  <a:srgbClr val="2F372F"/>
                </a:solidFill>
              </a:rPr>
              <a:t>Documentation creates artifacts absent in cell‑only networks</a:t>
            </a:r>
          </a:p>
        </p:txBody>
      </p:sp>
      <p:sp>
        <p:nvSpPr>
          <p:cNvPr id="6" name="Date Placeholder 5">
            <a:extLst>
              <a:ext uri="{FF2B5EF4-FFF2-40B4-BE49-F238E27FC236}">
                <a16:creationId xmlns:a16="http://schemas.microsoft.com/office/drawing/2014/main" id="{52E511CB-8ED0-6315-39B6-D84BB8097235}"/>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5D27468D-0839-32CA-EB7C-6FD8CD46E12D}"/>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732155D8-EF07-EB4A-040B-3C6B51BB4304}"/>
              </a:ext>
            </a:extLst>
          </p:cNvPr>
          <p:cNvSpPr>
            <a:spLocks noGrp="1"/>
          </p:cNvSpPr>
          <p:nvPr>
            <p:ph type="sldNum" sz="quarter" idx="12"/>
          </p:nvPr>
        </p:nvSpPr>
        <p:spPr/>
        <p:txBody>
          <a:bodyPr/>
          <a:lstStyle/>
          <a:p>
            <a:fld id="{C1FF6DA9-008F-8B48-92A6-B652298478BF}" type="slidenum">
              <a:rPr lang="en-US" smtClean="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Case ‘C’: Doctrine/Ideology Partners — Policy Networks</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Publish public frameworks/reports; annual convenings</a:t>
            </a:r>
          </a:p>
          <a:p>
            <a:pPr>
              <a:lnSpc>
                <a:spcPct val="115000"/>
              </a:lnSpc>
            </a:pPr>
            <a:r>
              <a:rPr sz="2800">
                <a:solidFill>
                  <a:srgbClr val="2F372F"/>
                </a:solidFill>
              </a:rPr>
              <a:t>Aim: shape agendas via public‑private cooperation</a:t>
            </a:r>
          </a:p>
          <a:p>
            <a:pPr>
              <a:lnSpc>
                <a:spcPct val="115000"/>
              </a:lnSpc>
            </a:pPr>
            <a:r>
              <a:rPr sz="2800">
                <a:solidFill>
                  <a:srgbClr val="2F372F"/>
                </a:solidFill>
              </a:rPr>
              <a:t>Public doctrine enables alignment without command links</a:t>
            </a:r>
          </a:p>
          <a:p>
            <a:pPr>
              <a:lnSpc>
                <a:spcPct val="115000"/>
              </a:lnSpc>
            </a:pPr>
            <a:r>
              <a:rPr sz="2800">
                <a:solidFill>
                  <a:srgbClr val="2F372F"/>
                </a:solidFill>
              </a:rPr>
              <a:t>Outputs are public &amp; reusable</a:t>
            </a:r>
          </a:p>
        </p:txBody>
      </p:sp>
      <p:sp>
        <p:nvSpPr>
          <p:cNvPr id="6" name="Date Placeholder 5">
            <a:extLst>
              <a:ext uri="{FF2B5EF4-FFF2-40B4-BE49-F238E27FC236}">
                <a16:creationId xmlns:a16="http://schemas.microsoft.com/office/drawing/2014/main" id="{68B9FAB4-DC1B-8DA0-495B-65F9333B726A}"/>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97418E10-9C56-78EC-670A-E327268F4F2F}"/>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39C9FD3A-8BB8-CF54-CBB2-141B1F8DCF74}"/>
              </a:ext>
            </a:extLst>
          </p:cNvPr>
          <p:cNvSpPr>
            <a:spLocks noGrp="1"/>
          </p:cNvSpPr>
          <p:nvPr>
            <p:ph type="sldNum" sz="quarter" idx="12"/>
          </p:nvPr>
        </p:nvSpPr>
        <p:spPr/>
        <p:txBody>
          <a:bodyPr/>
          <a:lstStyle/>
          <a:p>
            <a:fld id="{C1FF6DA9-008F-8B48-92A6-B652298478BF}" type="slidenum">
              <a:rPr lang="en-US" smtClean="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Case D: Cartel Coyotes</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Cartels as territorial enterprises &amp; informal brokers</a:t>
            </a:r>
          </a:p>
          <a:p>
            <a:pPr>
              <a:lnSpc>
                <a:spcPct val="115000"/>
              </a:lnSpc>
            </a:pPr>
            <a:r>
              <a:rPr sz="2800">
                <a:solidFill>
                  <a:srgbClr val="2F372F"/>
                </a:solidFill>
              </a:rPr>
              <a:t>Coyotes function like cells; act without direct orders</a:t>
            </a:r>
          </a:p>
          <a:p>
            <a:pPr>
              <a:lnSpc>
                <a:spcPct val="115000"/>
              </a:lnSpc>
            </a:pPr>
            <a:r>
              <a:rPr sz="2800">
                <a:solidFill>
                  <a:srgbClr val="2F372F"/>
                </a:solidFill>
              </a:rPr>
              <a:t>Affiliations with state actors &amp; NGOs</a:t>
            </a:r>
          </a:p>
          <a:p>
            <a:pPr>
              <a:lnSpc>
                <a:spcPct val="115000"/>
              </a:lnSpc>
            </a:pPr>
            <a:r>
              <a:rPr sz="2800">
                <a:solidFill>
                  <a:srgbClr val="2F372F"/>
                </a:solidFill>
              </a:rPr>
              <a:t>Goals: profit; fentanyl distribution; mass migration; smuggling</a:t>
            </a:r>
          </a:p>
        </p:txBody>
      </p:sp>
      <p:sp>
        <p:nvSpPr>
          <p:cNvPr id="6" name="Date Placeholder 5">
            <a:extLst>
              <a:ext uri="{FF2B5EF4-FFF2-40B4-BE49-F238E27FC236}">
                <a16:creationId xmlns:a16="http://schemas.microsoft.com/office/drawing/2014/main" id="{63FF583E-F4E5-4B5D-26FD-F555857CCE67}"/>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2196F843-5E67-1FFF-F9D0-F1FC8CD98C3B}"/>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84131E01-6560-192B-B636-36EEF470CDD8}"/>
              </a:ext>
            </a:extLst>
          </p:cNvPr>
          <p:cNvSpPr>
            <a:spLocks noGrp="1"/>
          </p:cNvSpPr>
          <p:nvPr>
            <p:ph type="sldNum" sz="quarter" idx="12"/>
          </p:nvPr>
        </p:nvSpPr>
        <p:spPr/>
        <p:txBody>
          <a:bodyPr/>
          <a:lstStyle/>
          <a:p>
            <a:fld id="{C1FF6DA9-008F-8B48-92A6-B652298478BF}"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The Future</a:t>
            </a:r>
          </a:p>
        </p:txBody>
      </p:sp>
      <p:sp>
        <p:nvSpPr>
          <p:cNvPr id="3" name="Text Placeholder 2"/>
          <p:cNvSpPr>
            <a:spLocks noGrp="1"/>
          </p:cNvSpPr>
          <p:nvPr>
            <p:ph type="body" idx="1"/>
          </p:nvPr>
        </p:nvSpPr>
        <p:spPr/>
        <p:txBody>
          <a:bodyPr wrap="square" lIns="25400" tIns="0" rIns="25400" bIns="0">
            <a:normAutofit fontScale="92500" lnSpcReduction="20000"/>
          </a:bodyPr>
          <a:lstStyle/>
          <a:p>
            <a:pPr>
              <a:lnSpc>
                <a:spcPct val="115000"/>
              </a:lnSpc>
            </a:pPr>
            <a:r>
              <a:rPr lang="en-US" dirty="0">
                <a:solidFill>
                  <a:srgbClr val="221F20"/>
                </a:solidFill>
              </a:rPr>
              <a:t>CCRP was active from 1994 to 2015.  Groundwork began in the 1970’s. It was hijacked into Agile Software Development with the publication of the Manifesto for Agile Software Development, much narrower in concept.  Network Centric Warfare has become Network Centric Operations and then Joint / Combined Joint All Domain Command and Control or JADC2/CJADC2.</a:t>
            </a:r>
            <a:endParaRPr dirty="0"/>
          </a:p>
        </p:txBody>
      </p:sp>
      <p:sp>
        <p:nvSpPr>
          <p:cNvPr id="6" name="Date Placeholder 5">
            <a:extLst>
              <a:ext uri="{FF2B5EF4-FFF2-40B4-BE49-F238E27FC236}">
                <a16:creationId xmlns:a16="http://schemas.microsoft.com/office/drawing/2014/main" id="{3943EBC6-B8F7-CB75-D5F3-5E8ED788B391}"/>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B28599B3-9707-4CED-E9B8-C6D7BBE3FCFA}"/>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D735F998-7E2E-1E7C-8D36-894545B9220E}"/>
              </a:ext>
            </a:extLst>
          </p:cNvPr>
          <p:cNvSpPr>
            <a:spLocks noGrp="1"/>
          </p:cNvSpPr>
          <p:nvPr>
            <p:ph type="sldNum" sz="quarter" idx="12"/>
          </p:nvPr>
        </p:nvSpPr>
        <p:spPr/>
        <p:txBody>
          <a:bodyPr/>
          <a:lstStyle/>
          <a:p>
            <a:fld id="{C1FF6DA9-008F-8B48-92A6-B652298478BF}" type="slidenum">
              <a:rPr lang="en-US" smtClean="0"/>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CCRP Lens Addendum</a:t>
            </a:r>
          </a:p>
        </p:txBody>
      </p:sp>
      <p:sp>
        <p:nvSpPr>
          <p:cNvPr id="3" name="Text Placeholder 2"/>
          <p:cNvSpPr>
            <a:spLocks noGrp="1"/>
          </p:cNvSpPr>
          <p:nvPr>
            <p:ph type="body" idx="1"/>
          </p:nvPr>
        </p:nvSpPr>
        <p:spPr/>
        <p:txBody>
          <a:bodyPr wrap="square" lIns="25400" tIns="0" rIns="25400" bIns="0"/>
          <a:lstStyle/>
          <a:p>
            <a:pPr>
              <a:lnSpc>
                <a:spcPct val="115000"/>
              </a:lnSpc>
            </a:pPr>
            <a:r>
              <a:rPr sz="2400">
                <a:solidFill>
                  <a:srgbClr val="221F20"/>
                </a:solidFill>
              </a:rPr>
              <a:t>Power to the Edge &amp; Agility — Match to Networked/Hybrid Examples</a:t>
            </a:r>
          </a:p>
        </p:txBody>
      </p:sp>
      <p:sp>
        <p:nvSpPr>
          <p:cNvPr id="6" name="Date Placeholder 5">
            <a:extLst>
              <a:ext uri="{FF2B5EF4-FFF2-40B4-BE49-F238E27FC236}">
                <a16:creationId xmlns:a16="http://schemas.microsoft.com/office/drawing/2014/main" id="{A544E0A6-D9F5-0E3A-75F9-3AEBE3E13EA3}"/>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E782F2DC-06A3-114E-3307-977394162C5D}"/>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B9A35BB7-E3A0-690B-DFDF-60AAC6D80375}"/>
              </a:ext>
            </a:extLst>
          </p:cNvPr>
          <p:cNvSpPr>
            <a:spLocks noGrp="1"/>
          </p:cNvSpPr>
          <p:nvPr>
            <p:ph type="sldNum" sz="quarter" idx="12"/>
          </p:nvPr>
        </p:nvSpPr>
        <p:spPr/>
        <p:txBody>
          <a:bodyPr/>
          <a:lstStyle/>
          <a:p>
            <a:fld id="{C1FF6DA9-008F-8B48-92A6-B652298478BF}" type="slidenum">
              <a:rPr lang="en-US" smtClean="0"/>
              <a:t>28</a:t>
            </a:fld>
            <a:endParaRPr lang="en-US"/>
          </a:p>
        </p:txBody>
      </p:sp>
      <p:pic>
        <p:nvPicPr>
          <p:cNvPr id="4" name="Picture 2">
            <a:extLst>
              <a:ext uri="{FF2B5EF4-FFF2-40B4-BE49-F238E27FC236}">
                <a16:creationId xmlns:a16="http://schemas.microsoft.com/office/drawing/2014/main" id="{537E6674-799E-979B-90FB-BF40BB7A0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007" y="564042"/>
            <a:ext cx="1728166" cy="18735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5E43C1C-420B-5F0B-4A56-7DCBAE2649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2626" y="669711"/>
            <a:ext cx="1801315" cy="17057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Intro: CCRP ‘Power to the Edge’ &amp; Agility Lens</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Devolve decision‑rights; enable self‑synchronization</a:t>
            </a:r>
          </a:p>
          <a:p>
            <a:pPr>
              <a:lnSpc>
                <a:spcPct val="115000"/>
              </a:lnSpc>
            </a:pPr>
            <a:r>
              <a:rPr sz="2800">
                <a:solidFill>
                  <a:srgbClr val="2F372F"/>
                </a:solidFill>
              </a:rPr>
              <a:t>Operate over robust networked grid → speed of command</a:t>
            </a:r>
          </a:p>
          <a:p>
            <a:pPr>
              <a:lnSpc>
                <a:spcPct val="115000"/>
              </a:lnSpc>
            </a:pPr>
            <a:r>
              <a:rPr sz="2800">
                <a:solidFill>
                  <a:srgbClr val="2F372F"/>
                </a:solidFill>
              </a:rPr>
              <a:t>Agility attributes: robustness, resilience, responsiveness, flexibility, innovation, adaptation</a:t>
            </a:r>
          </a:p>
          <a:p>
            <a:pPr>
              <a:lnSpc>
                <a:spcPct val="115000"/>
              </a:lnSpc>
            </a:pPr>
            <a:r>
              <a:rPr sz="2800">
                <a:solidFill>
                  <a:srgbClr val="2F372F"/>
                </a:solidFill>
              </a:rPr>
              <a:t>Evaluate IRA, ISIS, al‑Qaeda &amp; Hybrid against these</a:t>
            </a:r>
          </a:p>
        </p:txBody>
      </p:sp>
      <p:sp>
        <p:nvSpPr>
          <p:cNvPr id="6" name="Date Placeholder 5">
            <a:extLst>
              <a:ext uri="{FF2B5EF4-FFF2-40B4-BE49-F238E27FC236}">
                <a16:creationId xmlns:a16="http://schemas.microsoft.com/office/drawing/2014/main" id="{12D53EC4-5617-01B9-DB08-EE910E77734A}"/>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3407691F-F1AE-4171-0777-F780046EF6DA}"/>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A653BDC0-D93A-5B13-3CF7-CBE878321524}"/>
              </a:ext>
            </a:extLst>
          </p:cNvPr>
          <p:cNvSpPr>
            <a:spLocks noGrp="1"/>
          </p:cNvSpPr>
          <p:nvPr>
            <p:ph type="sldNum" sz="quarter" idx="12"/>
          </p:nvPr>
        </p:nvSpPr>
        <p:spPr/>
        <p:txBody>
          <a:bodyPr/>
          <a:lstStyle/>
          <a:p>
            <a:fld id="{C1FF6DA9-008F-8B48-92A6-B652298478BF}" type="slidenum">
              <a:rPr lang="en-US" smtClean="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CCRP Match: Networked &amp; Hybrid Examples</a:t>
            </a:r>
          </a:p>
        </p:txBody>
      </p:sp>
      <p:sp>
        <p:nvSpPr>
          <p:cNvPr id="3" name="Content Placeholder 2"/>
          <p:cNvSpPr>
            <a:spLocks noGrp="1"/>
          </p:cNvSpPr>
          <p:nvPr>
            <p:ph idx="1"/>
          </p:nvPr>
        </p:nvSpPr>
        <p:spPr/>
        <p:txBody>
          <a:bodyPr wrap="square" lIns="25400" tIns="0" rIns="25400" bIns="0">
            <a:normAutofit lnSpcReduction="10000"/>
          </a:bodyPr>
          <a:lstStyle/>
          <a:p>
            <a:pPr>
              <a:lnSpc>
                <a:spcPct val="115000"/>
              </a:lnSpc>
            </a:pPr>
            <a:r>
              <a:rPr sz="2800" dirty="0">
                <a:solidFill>
                  <a:srgbClr val="2F372F"/>
                </a:solidFill>
              </a:rPr>
              <a:t>IRA/PIRA</a:t>
            </a:r>
            <a:r>
              <a:rPr lang="en-US" sz="2800" dirty="0">
                <a:solidFill>
                  <a:srgbClr val="2F372F"/>
                </a:solidFill>
              </a:rPr>
              <a:t> (Provisional Irish Republican Army)</a:t>
            </a:r>
            <a:r>
              <a:rPr sz="2800" dirty="0">
                <a:solidFill>
                  <a:srgbClr val="2F372F"/>
                </a:solidFill>
              </a:rPr>
              <a:t>: ASUs; Army </a:t>
            </a:r>
            <a:r>
              <a:rPr sz="2800" dirty="0" err="1">
                <a:solidFill>
                  <a:srgbClr val="2F372F"/>
                </a:solidFill>
              </a:rPr>
              <a:t>Council→GHQ</a:t>
            </a:r>
            <a:r>
              <a:rPr sz="2800" dirty="0">
                <a:solidFill>
                  <a:srgbClr val="2F372F"/>
                </a:solidFill>
              </a:rPr>
              <a:t>; couriers/FTF; agility across attributes</a:t>
            </a:r>
          </a:p>
          <a:p>
            <a:pPr>
              <a:lnSpc>
                <a:spcPct val="115000"/>
              </a:lnSpc>
            </a:pPr>
            <a:r>
              <a:rPr sz="2800" dirty="0">
                <a:solidFill>
                  <a:srgbClr val="2F372F"/>
                </a:solidFill>
              </a:rPr>
              <a:t>ISIS: wilayat + diwans; resilient post‑territorial loss; responsive/flexible</a:t>
            </a:r>
          </a:p>
          <a:p>
            <a:pPr>
              <a:lnSpc>
                <a:spcPct val="115000"/>
              </a:lnSpc>
            </a:pPr>
            <a:r>
              <a:rPr sz="2800" dirty="0">
                <a:solidFill>
                  <a:srgbClr val="2F372F"/>
                </a:solidFill>
              </a:rPr>
              <a:t>al‑Qaeda: franchise network; public signals; courier comms; distributed robustness</a:t>
            </a:r>
          </a:p>
          <a:p>
            <a:pPr>
              <a:lnSpc>
                <a:spcPct val="115000"/>
              </a:lnSpc>
            </a:pPr>
            <a:r>
              <a:rPr sz="2800" dirty="0">
                <a:solidFill>
                  <a:srgbClr val="2F372F"/>
                </a:solidFill>
              </a:rPr>
              <a:t>Hybrid: cells at edge; NGOs finance/logistics; policy networks provide doctrine</a:t>
            </a:r>
          </a:p>
        </p:txBody>
      </p:sp>
      <p:sp>
        <p:nvSpPr>
          <p:cNvPr id="6" name="Date Placeholder 5">
            <a:extLst>
              <a:ext uri="{FF2B5EF4-FFF2-40B4-BE49-F238E27FC236}">
                <a16:creationId xmlns:a16="http://schemas.microsoft.com/office/drawing/2014/main" id="{B2B64144-34C4-6C9D-E7C9-51B00AB4373F}"/>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4B5FC341-5563-12E7-4F0C-8ADFFCC9F728}"/>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5C5B6090-5837-B5F2-8446-3A9C36C728ED}"/>
              </a:ext>
            </a:extLst>
          </p:cNvPr>
          <p:cNvSpPr>
            <a:spLocks noGrp="1"/>
          </p:cNvSpPr>
          <p:nvPr>
            <p:ph type="sldNum" sz="quarter" idx="12"/>
          </p:nvPr>
        </p:nvSpPr>
        <p:spPr/>
        <p:txBody>
          <a:bodyPr/>
          <a:lstStyle/>
          <a:p>
            <a:fld id="{C1FF6DA9-008F-8B48-92A6-B652298478BF}" type="slidenum">
              <a:rPr lang="en-US" smtClean="0"/>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sz="4400" b="1">
                <a:solidFill>
                  <a:srgbClr val="2F372F"/>
                </a:solidFill>
              </a:rPr>
              <a:t>Agility &amp; Resilience (CCRP Power to the Edge)</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Networked: high resilience (localized damage); small‑team responsiveness</a:t>
            </a:r>
          </a:p>
          <a:p>
            <a:pPr>
              <a:lnSpc>
                <a:spcPct val="115000"/>
              </a:lnSpc>
            </a:pPr>
            <a:r>
              <a:rPr sz="2800">
                <a:solidFill>
                  <a:srgbClr val="2F372F"/>
                </a:solidFill>
              </a:rPr>
              <a:t>Hybrid: adds robustness via diversified overt channels</a:t>
            </a:r>
          </a:p>
          <a:p>
            <a:pPr>
              <a:lnSpc>
                <a:spcPct val="115000"/>
              </a:lnSpc>
            </a:pPr>
            <a:r>
              <a:rPr sz="2800">
                <a:solidFill>
                  <a:srgbClr val="2F372F"/>
                </a:solidFill>
              </a:rPr>
              <a:t>Resilience hinges on loose coupling to avoid cascades</a:t>
            </a:r>
          </a:p>
        </p:txBody>
      </p:sp>
      <p:sp>
        <p:nvSpPr>
          <p:cNvPr id="6" name="Date Placeholder 5">
            <a:extLst>
              <a:ext uri="{FF2B5EF4-FFF2-40B4-BE49-F238E27FC236}">
                <a16:creationId xmlns:a16="http://schemas.microsoft.com/office/drawing/2014/main" id="{37E7F3C3-7509-3E50-456D-EF8163EAC14C}"/>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D403D4DB-2EAC-8F06-D0AB-A5D39DF0DBFF}"/>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6670A18F-CC90-F1D4-2EC8-E53B456EE280}"/>
              </a:ext>
            </a:extLst>
          </p:cNvPr>
          <p:cNvSpPr>
            <a:spLocks noGrp="1"/>
          </p:cNvSpPr>
          <p:nvPr>
            <p:ph type="sldNum" sz="quarter" idx="12"/>
          </p:nvPr>
        </p:nvSpPr>
        <p:spPr/>
        <p:txBody>
          <a:bodyPr/>
          <a:lstStyle/>
          <a:p>
            <a:fld id="{C1FF6DA9-008F-8B48-92A6-B652298478BF}" type="slidenum">
              <a:rPr lang="en-US" smtClean="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JADC2 / CJADC2 — What It Is</a:t>
            </a:r>
          </a:p>
        </p:txBody>
      </p:sp>
      <p:sp>
        <p:nvSpPr>
          <p:cNvPr id="3" name="Content Placeholder 2"/>
          <p:cNvSpPr>
            <a:spLocks noGrp="1"/>
          </p:cNvSpPr>
          <p:nvPr>
            <p:ph idx="1"/>
          </p:nvPr>
        </p:nvSpPr>
        <p:spPr/>
        <p:txBody>
          <a:bodyPr>
            <a:noAutofit/>
          </a:bodyPr>
          <a:lstStyle/>
          <a:p>
            <a:pPr>
              <a:lnSpc>
                <a:spcPct val="115000"/>
              </a:lnSpc>
            </a:pPr>
            <a:r>
              <a:rPr sz="2400" dirty="0">
                <a:solidFill>
                  <a:srgbClr val="221F20"/>
                </a:solidFill>
              </a:rPr>
              <a:t>Joint / Combined Joint All‑Domain Command and Control (JADC2 / CJADC2)</a:t>
            </a:r>
          </a:p>
          <a:p>
            <a:pPr>
              <a:lnSpc>
                <a:spcPct val="115000"/>
              </a:lnSpc>
            </a:pPr>
            <a:r>
              <a:rPr sz="2400" dirty="0">
                <a:solidFill>
                  <a:srgbClr val="221F20"/>
                </a:solidFill>
              </a:rPr>
              <a:t>DoD concept (est. 2019) connecting sensors, shooters, and decision‑makers</a:t>
            </a:r>
          </a:p>
          <a:p>
            <a:pPr>
              <a:lnSpc>
                <a:spcPct val="115000"/>
              </a:lnSpc>
            </a:pPr>
            <a:r>
              <a:rPr sz="2400" dirty="0">
                <a:solidFill>
                  <a:srgbClr val="221F20"/>
                </a:solidFill>
              </a:rPr>
              <a:t>All domains: land, sea, air, space, cyber</a:t>
            </a:r>
          </a:p>
          <a:p>
            <a:pPr>
              <a:lnSpc>
                <a:spcPct val="115000"/>
              </a:lnSpc>
            </a:pPr>
            <a:r>
              <a:rPr sz="2400" dirty="0">
                <a:solidFill>
                  <a:srgbClr val="221F20"/>
                </a:solidFill>
              </a:rPr>
              <a:t>Aim: decision advantage (faster, better, more resilient decisions)</a:t>
            </a:r>
          </a:p>
          <a:p>
            <a:pPr>
              <a:lnSpc>
                <a:spcPct val="115000"/>
              </a:lnSpc>
            </a:pPr>
            <a:r>
              <a:rPr sz="2400" dirty="0">
                <a:solidFill>
                  <a:srgbClr val="221F20"/>
                </a:solidFill>
              </a:rPr>
              <a:t>Not a single system — an enterprise approach (data, standards, processes)</a:t>
            </a:r>
          </a:p>
          <a:p>
            <a:pPr>
              <a:lnSpc>
                <a:spcPct val="115000"/>
              </a:lnSpc>
            </a:pPr>
            <a:r>
              <a:rPr sz="2400" dirty="0">
                <a:solidFill>
                  <a:srgbClr val="221F20"/>
                </a:solidFill>
              </a:rPr>
              <a:t>Combined = extends to allies and partners</a:t>
            </a:r>
          </a:p>
        </p:txBody>
      </p:sp>
      <p:sp>
        <p:nvSpPr>
          <p:cNvPr id="6" name="Date Placeholder 5">
            <a:extLst>
              <a:ext uri="{FF2B5EF4-FFF2-40B4-BE49-F238E27FC236}">
                <a16:creationId xmlns:a16="http://schemas.microsoft.com/office/drawing/2014/main" id="{9E4D0770-5DCD-B671-E962-C8FB325FCDE2}"/>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6733C363-FEF6-6361-B13C-FD21EBF7EACB}"/>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3953A3C0-B11A-8876-6384-AA4CCE2146BD}"/>
              </a:ext>
            </a:extLst>
          </p:cNvPr>
          <p:cNvSpPr>
            <a:spLocks noGrp="1"/>
          </p:cNvSpPr>
          <p:nvPr>
            <p:ph type="sldNum" sz="quarter" idx="12"/>
          </p:nvPr>
        </p:nvSpPr>
        <p:spPr/>
        <p:txBody>
          <a:bodyPr/>
          <a:lstStyle/>
          <a:p>
            <a:fld id="{C1FF6DA9-008F-8B48-92A6-B652298478BF}" type="slidenum">
              <a:rPr lang="en-US" smtClean="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JADC2 / CJADC2 — Why It Matters</a:t>
            </a:r>
          </a:p>
        </p:txBody>
      </p:sp>
      <p:sp>
        <p:nvSpPr>
          <p:cNvPr id="3" name="Content Placeholder 2"/>
          <p:cNvSpPr>
            <a:spLocks noGrp="1"/>
          </p:cNvSpPr>
          <p:nvPr>
            <p:ph idx="1"/>
          </p:nvPr>
        </p:nvSpPr>
        <p:spPr/>
        <p:txBody>
          <a:bodyPr>
            <a:normAutofit fontScale="92500"/>
          </a:bodyPr>
          <a:lstStyle/>
          <a:p>
            <a:pPr>
              <a:lnSpc>
                <a:spcPct val="115000"/>
              </a:lnSpc>
            </a:pPr>
            <a:r>
              <a:rPr sz="2800" dirty="0">
                <a:solidFill>
                  <a:srgbClr val="2F372F"/>
                </a:solidFill>
              </a:rPr>
              <a:t>Replaces ‘swivel‑chair’ C2 with integrated, sharable data</a:t>
            </a:r>
          </a:p>
          <a:p>
            <a:pPr>
              <a:lnSpc>
                <a:spcPct val="115000"/>
              </a:lnSpc>
            </a:pPr>
            <a:r>
              <a:rPr sz="2800" dirty="0">
                <a:solidFill>
                  <a:srgbClr val="2F372F"/>
                </a:solidFill>
              </a:rPr>
              <a:t>Built for contested, degraded, and denied environments</a:t>
            </a:r>
          </a:p>
          <a:p>
            <a:pPr>
              <a:lnSpc>
                <a:spcPct val="115000"/>
              </a:lnSpc>
            </a:pPr>
            <a:r>
              <a:rPr sz="2800" dirty="0">
                <a:solidFill>
                  <a:srgbClr val="2F372F"/>
                </a:solidFill>
              </a:rPr>
              <a:t>Lineage: Network‑Centric Warfare → Network‑Centric Ops → JADC2</a:t>
            </a:r>
          </a:p>
          <a:p>
            <a:pPr>
              <a:lnSpc>
                <a:spcPct val="115000"/>
              </a:lnSpc>
            </a:pPr>
            <a:r>
              <a:rPr sz="2800" dirty="0">
                <a:solidFill>
                  <a:srgbClr val="2F372F"/>
                </a:solidFill>
              </a:rPr>
              <a:t>Implements CCRP themes: shared awareness, self‑sync, agility</a:t>
            </a:r>
          </a:p>
          <a:p>
            <a:pPr>
              <a:lnSpc>
                <a:spcPct val="115000"/>
              </a:lnSpc>
            </a:pPr>
            <a:r>
              <a:rPr sz="2800" dirty="0">
                <a:solidFill>
                  <a:srgbClr val="2F372F"/>
                </a:solidFill>
              </a:rPr>
              <a:t>Enables Multi‑Domain Ops; focus on interoperability, resilience, AI‑assist</a:t>
            </a:r>
            <a:r>
              <a:rPr lang="en-US" sz="2800" dirty="0">
                <a:solidFill>
                  <a:srgbClr val="2F372F"/>
                </a:solidFill>
              </a:rPr>
              <a:t> (Artificial Intelligence)</a:t>
            </a:r>
            <a:endParaRPr sz="2800" dirty="0">
              <a:solidFill>
                <a:srgbClr val="2F372F"/>
              </a:solidFill>
            </a:endParaRPr>
          </a:p>
        </p:txBody>
      </p:sp>
      <p:sp>
        <p:nvSpPr>
          <p:cNvPr id="6" name="Date Placeholder 5">
            <a:extLst>
              <a:ext uri="{FF2B5EF4-FFF2-40B4-BE49-F238E27FC236}">
                <a16:creationId xmlns:a16="http://schemas.microsoft.com/office/drawing/2014/main" id="{3EE696B3-5B51-0ABC-23A5-5EB642BE8E2F}"/>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FC9E0F51-FC79-5B7B-BBE0-D657D2BF59B6}"/>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7AAB279D-0574-6445-73E8-B7AF2DECF621}"/>
              </a:ext>
            </a:extLst>
          </p:cNvPr>
          <p:cNvSpPr>
            <a:spLocks noGrp="1"/>
          </p:cNvSpPr>
          <p:nvPr>
            <p:ph type="sldNum" sz="quarter" idx="12"/>
          </p:nvPr>
        </p:nvSpPr>
        <p:spPr/>
        <p:txBody>
          <a:bodyPr/>
          <a:lstStyle/>
          <a:p>
            <a:fld id="{C1FF6DA9-008F-8B48-92A6-B652298478BF}" type="slidenum">
              <a:rPr lang="en-US" smtClean="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solidFill>
                  <a:srgbClr val="2F372F"/>
                </a:solidFill>
              </a:rPr>
              <a:t>Future/</a:t>
            </a:r>
            <a:r>
              <a:rPr sz="4400" b="1" dirty="0">
                <a:solidFill>
                  <a:srgbClr val="2F372F"/>
                </a:solidFill>
              </a:rPr>
              <a:t>Conclusion</a:t>
            </a:r>
          </a:p>
        </p:txBody>
      </p:sp>
      <p:sp>
        <p:nvSpPr>
          <p:cNvPr id="3" name="Content Placeholder 2"/>
          <p:cNvSpPr>
            <a:spLocks noGrp="1"/>
          </p:cNvSpPr>
          <p:nvPr>
            <p:ph idx="1"/>
          </p:nvPr>
        </p:nvSpPr>
        <p:spPr/>
        <p:txBody>
          <a:bodyPr wrap="square" lIns="25400" tIns="0" rIns="25400" bIns="0"/>
          <a:lstStyle/>
          <a:p>
            <a:pPr>
              <a:lnSpc>
                <a:spcPct val="115000"/>
              </a:lnSpc>
            </a:pPr>
            <a:r>
              <a:rPr sz="2800" dirty="0">
                <a:solidFill>
                  <a:srgbClr val="2F372F"/>
                </a:solidFill>
              </a:rPr>
              <a:t>These </a:t>
            </a:r>
            <a:r>
              <a:rPr lang="en-US" sz="2800" dirty="0">
                <a:solidFill>
                  <a:srgbClr val="2F372F"/>
                </a:solidFill>
              </a:rPr>
              <a:t>new </a:t>
            </a:r>
            <a:r>
              <a:rPr sz="2800" dirty="0">
                <a:solidFill>
                  <a:srgbClr val="2F372F"/>
                </a:solidFill>
              </a:rPr>
              <a:t>structures exhibit CCRP‑like Operational Agility</a:t>
            </a:r>
          </a:p>
          <a:p>
            <a:pPr>
              <a:lnSpc>
                <a:spcPct val="115000"/>
              </a:lnSpc>
            </a:pPr>
            <a:r>
              <a:rPr sz="2800" dirty="0">
                <a:solidFill>
                  <a:srgbClr val="2F372F"/>
                </a:solidFill>
              </a:rPr>
              <a:t>We have structural advantages in technology and tools</a:t>
            </a:r>
            <a:r>
              <a:rPr lang="en-US" sz="2800" dirty="0">
                <a:solidFill>
                  <a:srgbClr val="2F372F"/>
                </a:solidFill>
              </a:rPr>
              <a:t>.</a:t>
            </a:r>
          </a:p>
          <a:p>
            <a:pPr>
              <a:lnSpc>
                <a:spcPct val="115000"/>
              </a:lnSpc>
            </a:pPr>
            <a:r>
              <a:rPr lang="en-US" sz="2800" dirty="0">
                <a:solidFill>
                  <a:srgbClr val="2F372F"/>
                </a:solidFill>
              </a:rPr>
              <a:t>This approach has become DoD Doctrine over time with JACD2.</a:t>
            </a:r>
            <a:endParaRPr sz="2800" dirty="0">
              <a:solidFill>
                <a:srgbClr val="000000"/>
              </a:solidFill>
            </a:endParaRPr>
          </a:p>
        </p:txBody>
      </p:sp>
      <p:sp>
        <p:nvSpPr>
          <p:cNvPr id="6" name="Date Placeholder 5">
            <a:extLst>
              <a:ext uri="{FF2B5EF4-FFF2-40B4-BE49-F238E27FC236}">
                <a16:creationId xmlns:a16="http://schemas.microsoft.com/office/drawing/2014/main" id="{761DFC41-103B-D0AD-6A73-2323A943F92E}"/>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ADA5695F-E8F7-2438-BC4D-CA3A8E43B24A}"/>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FB442E2E-CAC0-A8BA-1826-28C0E8663A36}"/>
              </a:ext>
            </a:extLst>
          </p:cNvPr>
          <p:cNvSpPr>
            <a:spLocks noGrp="1"/>
          </p:cNvSpPr>
          <p:nvPr>
            <p:ph type="sldNum" sz="quarter" idx="12"/>
          </p:nvPr>
        </p:nvSpPr>
        <p:spPr/>
        <p:txBody>
          <a:bodyPr/>
          <a:lstStyle/>
          <a:p>
            <a:fld id="{C1FF6DA9-008F-8B48-92A6-B652298478BF}" type="slidenum">
              <a:rPr lang="en-US" smtClean="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12407-F1F4-B94C-7468-7ED3FAD86D8A}"/>
              </a:ext>
            </a:extLst>
          </p:cNvPr>
          <p:cNvSpPr>
            <a:spLocks noGrp="1"/>
          </p:cNvSpPr>
          <p:nvPr>
            <p:ph type="title"/>
          </p:nvPr>
        </p:nvSpPr>
        <p:spPr/>
        <p:txBody>
          <a:bodyPr/>
          <a:lstStyle/>
          <a:p>
            <a:r>
              <a:rPr lang="en-US" dirty="0"/>
              <a:t>What has Not Evolved</a:t>
            </a:r>
          </a:p>
        </p:txBody>
      </p:sp>
      <p:sp>
        <p:nvSpPr>
          <p:cNvPr id="3" name="Content Placeholder 2">
            <a:extLst>
              <a:ext uri="{FF2B5EF4-FFF2-40B4-BE49-F238E27FC236}">
                <a16:creationId xmlns:a16="http://schemas.microsoft.com/office/drawing/2014/main" id="{D58D07C2-E41F-EECC-332B-98E768FC55EC}"/>
              </a:ext>
            </a:extLst>
          </p:cNvPr>
          <p:cNvSpPr>
            <a:spLocks noGrp="1"/>
          </p:cNvSpPr>
          <p:nvPr>
            <p:ph idx="1"/>
          </p:nvPr>
        </p:nvSpPr>
        <p:spPr/>
        <p:txBody>
          <a:bodyPr>
            <a:normAutofit fontScale="40000" lnSpcReduction="20000"/>
          </a:bodyPr>
          <a:lstStyle/>
          <a:p>
            <a:r>
              <a:rPr lang="en-US" b="1" dirty="0"/>
              <a:t>(Structural Invariants Across Time)</a:t>
            </a:r>
            <a:endParaRPr lang="en-US" dirty="0"/>
          </a:p>
          <a:p>
            <a:pPr lvl="0"/>
            <a:r>
              <a:rPr lang="en-US" b="1" dirty="0"/>
              <a:t>[ENVIRONMENT] Competition and selection</a:t>
            </a:r>
            <a:endParaRPr lang="en-US" dirty="0"/>
          </a:p>
          <a:p>
            <a:pPr lvl="1"/>
            <a:r>
              <a:rPr lang="en-US" dirty="0"/>
              <a:t>Contested environments still punish visibility, rigidity, and over‑centralization</a:t>
            </a:r>
          </a:p>
          <a:p>
            <a:pPr lvl="1"/>
            <a:r>
              <a:rPr lang="en-US" dirty="0"/>
              <a:t>Survival favors adaptability and loss‑tolerance</a:t>
            </a:r>
          </a:p>
          <a:p>
            <a:pPr lvl="0"/>
            <a:r>
              <a:rPr lang="en-US" b="1" dirty="0"/>
              <a:t>[ADVERSARY ORGANIZATIONS] Cells as the atomic unit</a:t>
            </a:r>
            <a:endParaRPr lang="en-US" dirty="0"/>
          </a:p>
          <a:p>
            <a:pPr lvl="1"/>
            <a:r>
              <a:rPr lang="en-US" dirty="0"/>
              <a:t>Small, trust‑bound groups remain optimal for survivability and deniability</a:t>
            </a:r>
          </a:p>
          <a:p>
            <a:pPr lvl="1"/>
            <a:r>
              <a:rPr lang="en-US" dirty="0"/>
              <a:t>No technology replaces face‑to‑face trust under risk</a:t>
            </a:r>
          </a:p>
          <a:p>
            <a:pPr lvl="0"/>
            <a:r>
              <a:rPr lang="en-US" b="1" dirty="0"/>
              <a:t>[ADVERSARY ORGANIZATIONS] Compartmentation logic</a:t>
            </a:r>
            <a:endParaRPr lang="en-US" dirty="0"/>
          </a:p>
          <a:p>
            <a:pPr lvl="1"/>
            <a:r>
              <a:rPr lang="en-US" dirty="0"/>
              <a:t>Need‑to‑know, one‑way interfaces, sacrificial modules persist</a:t>
            </a:r>
          </a:p>
          <a:p>
            <a:pPr lvl="1"/>
            <a:r>
              <a:rPr lang="en-US" dirty="0"/>
              <a:t>Assumption of compromise is constant</a:t>
            </a:r>
          </a:p>
          <a:p>
            <a:pPr lvl="0"/>
            <a:r>
              <a:rPr lang="en-US" b="1" dirty="0"/>
              <a:t>[ADVERSARY ORGANIZATIONS] Doctrine over command</a:t>
            </a:r>
            <a:endParaRPr lang="en-US" dirty="0"/>
          </a:p>
          <a:p>
            <a:pPr lvl="1"/>
            <a:r>
              <a:rPr lang="en-US" dirty="0"/>
              <a:t>Shared mental models substitute for real‑time orders</a:t>
            </a:r>
          </a:p>
          <a:p>
            <a:pPr lvl="1"/>
            <a:r>
              <a:rPr lang="en-US" dirty="0"/>
              <a:t>Ideology and playbooks outperform centralized control under pressure</a:t>
            </a:r>
          </a:p>
          <a:p>
            <a:pPr lvl="0"/>
            <a:r>
              <a:rPr lang="en-US" b="1" dirty="0"/>
              <a:t>[ADVERSARY ORGANIZATIONS] Population as center of gravity</a:t>
            </a:r>
            <a:endParaRPr lang="en-US" dirty="0"/>
          </a:p>
          <a:p>
            <a:pPr lvl="1"/>
            <a:r>
              <a:rPr lang="en-US" dirty="0"/>
              <a:t>Legitimacy, compliance, and neutrality remain decisive</a:t>
            </a:r>
          </a:p>
          <a:p>
            <a:pPr lvl="1"/>
            <a:r>
              <a:rPr lang="en-US" dirty="0"/>
              <a:t>Violence, finance, and networks are means, not ends</a:t>
            </a:r>
          </a:p>
          <a:p>
            <a:pPr lvl="0"/>
            <a:r>
              <a:rPr lang="en-US" b="1" dirty="0"/>
              <a:t>[ADVERSARY ORGANIZATIONS] Visibility–survivability tradeoff</a:t>
            </a:r>
            <a:endParaRPr lang="en-US" dirty="0"/>
          </a:p>
          <a:p>
            <a:pPr lvl="1"/>
            <a:r>
              <a:rPr lang="en-US" dirty="0"/>
              <a:t>Increased legitimacy always increases counter‑detection risk</a:t>
            </a:r>
          </a:p>
          <a:p>
            <a:pPr lvl="1"/>
            <a:r>
              <a:rPr lang="en-US" dirty="0"/>
              <a:t>Hybrid structures exist to manage—not eliminate—this tradeoff</a:t>
            </a:r>
          </a:p>
          <a:p>
            <a:pPr lvl="0"/>
            <a:r>
              <a:rPr lang="en-US" b="1" dirty="0"/>
              <a:t>[DoD] Friction of war</a:t>
            </a:r>
            <a:endParaRPr lang="en-US" dirty="0"/>
          </a:p>
          <a:p>
            <a:pPr lvl="1"/>
            <a:r>
              <a:rPr lang="en-US" dirty="0"/>
              <a:t>Uncertainty, delay, misinterpretation, and human limits remain irreducible</a:t>
            </a:r>
          </a:p>
          <a:p>
            <a:pPr lvl="0"/>
            <a:r>
              <a:rPr lang="en-US" b="1" dirty="0"/>
              <a:t>[DoD] Organizational entropy</a:t>
            </a:r>
            <a:endParaRPr lang="en-US" dirty="0"/>
          </a:p>
          <a:p>
            <a:pPr lvl="1"/>
            <a:r>
              <a:rPr lang="en-US" dirty="0"/>
              <a:t>Large institutions still struggle with speed, adaptation, and internal coordination</a:t>
            </a:r>
          </a:p>
          <a:p>
            <a:endParaRPr lang="en-US" dirty="0"/>
          </a:p>
        </p:txBody>
      </p:sp>
      <p:sp>
        <p:nvSpPr>
          <p:cNvPr id="4" name="Date Placeholder 3">
            <a:extLst>
              <a:ext uri="{FF2B5EF4-FFF2-40B4-BE49-F238E27FC236}">
                <a16:creationId xmlns:a16="http://schemas.microsoft.com/office/drawing/2014/main" id="{02785B32-67C2-8967-28D7-521A2B959735}"/>
              </a:ext>
            </a:extLst>
          </p:cNvPr>
          <p:cNvSpPr>
            <a:spLocks noGrp="1"/>
          </p:cNvSpPr>
          <p:nvPr>
            <p:ph type="dt" sz="half" idx="10"/>
          </p:nvPr>
        </p:nvSpPr>
        <p:spPr/>
        <p:txBody>
          <a:bodyPr/>
          <a:lstStyle/>
          <a:p>
            <a:r>
              <a:rPr lang="en-US"/>
              <a:t>2/8/2026</a:t>
            </a:r>
          </a:p>
        </p:txBody>
      </p:sp>
      <p:sp>
        <p:nvSpPr>
          <p:cNvPr id="5" name="Footer Placeholder 4">
            <a:extLst>
              <a:ext uri="{FF2B5EF4-FFF2-40B4-BE49-F238E27FC236}">
                <a16:creationId xmlns:a16="http://schemas.microsoft.com/office/drawing/2014/main" id="{CD0C7A76-4EC8-7BBF-A818-F0996DE0ACA3}"/>
              </a:ext>
            </a:extLst>
          </p:cNvPr>
          <p:cNvSpPr>
            <a:spLocks noGrp="1"/>
          </p:cNvSpPr>
          <p:nvPr>
            <p:ph type="ftr" sz="quarter" idx="11"/>
          </p:nvPr>
        </p:nvSpPr>
        <p:spPr/>
        <p:txBody>
          <a:bodyPr/>
          <a:lstStyle/>
          <a:p>
            <a:r>
              <a:rPr lang="en-US"/>
              <a:t>Networked and Hybrid Enterprises</a:t>
            </a:r>
          </a:p>
        </p:txBody>
      </p:sp>
      <p:sp>
        <p:nvSpPr>
          <p:cNvPr id="6" name="Slide Number Placeholder 5">
            <a:extLst>
              <a:ext uri="{FF2B5EF4-FFF2-40B4-BE49-F238E27FC236}">
                <a16:creationId xmlns:a16="http://schemas.microsoft.com/office/drawing/2014/main" id="{01CB27DD-FC6E-54E8-D1C6-5EBF84565E74}"/>
              </a:ext>
            </a:extLst>
          </p:cNvPr>
          <p:cNvSpPr>
            <a:spLocks noGrp="1"/>
          </p:cNvSpPr>
          <p:nvPr>
            <p:ph type="sldNum" sz="quarter" idx="12"/>
          </p:nvPr>
        </p:nvSpPr>
        <p:spPr/>
        <p:txBody>
          <a:bodyPr/>
          <a:lstStyle/>
          <a:p>
            <a:fld id="{C1FF6DA9-008F-8B48-92A6-B652298478BF}" type="slidenum">
              <a:rPr lang="en-US" smtClean="0"/>
              <a:t>35</a:t>
            </a:fld>
            <a:endParaRPr lang="en-US"/>
          </a:p>
        </p:txBody>
      </p:sp>
    </p:spTree>
    <p:extLst>
      <p:ext uri="{BB962C8B-B14F-4D97-AF65-F5344CB8AC3E}">
        <p14:creationId xmlns:p14="http://schemas.microsoft.com/office/powerpoint/2010/main" val="1725103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65231-E7CE-0F69-0448-A453C59DCE87}"/>
              </a:ext>
            </a:extLst>
          </p:cNvPr>
          <p:cNvSpPr>
            <a:spLocks noGrp="1"/>
          </p:cNvSpPr>
          <p:nvPr>
            <p:ph type="title"/>
          </p:nvPr>
        </p:nvSpPr>
        <p:spPr/>
        <p:txBody>
          <a:bodyPr/>
          <a:lstStyle/>
          <a:p>
            <a:r>
              <a:rPr lang="en-US" dirty="0"/>
              <a:t>What Has Evolved</a:t>
            </a:r>
          </a:p>
        </p:txBody>
      </p:sp>
      <p:sp>
        <p:nvSpPr>
          <p:cNvPr id="3" name="Content Placeholder 2">
            <a:extLst>
              <a:ext uri="{FF2B5EF4-FFF2-40B4-BE49-F238E27FC236}">
                <a16:creationId xmlns:a16="http://schemas.microsoft.com/office/drawing/2014/main" id="{FEF5A522-965E-7F7D-A25E-BE7F482DA3A0}"/>
              </a:ext>
            </a:extLst>
          </p:cNvPr>
          <p:cNvSpPr>
            <a:spLocks noGrp="1"/>
          </p:cNvSpPr>
          <p:nvPr>
            <p:ph idx="1"/>
          </p:nvPr>
        </p:nvSpPr>
        <p:spPr/>
        <p:txBody>
          <a:bodyPr>
            <a:normAutofit fontScale="47500" lnSpcReduction="20000"/>
          </a:bodyPr>
          <a:lstStyle/>
          <a:p>
            <a:r>
              <a:rPr lang="en-US" b="1" dirty="0"/>
              <a:t>(Changes in Environment, Adversary Adaptation, and DoD Response)</a:t>
            </a:r>
            <a:endParaRPr lang="en-US" dirty="0"/>
          </a:p>
          <a:p>
            <a:pPr lvl="0"/>
            <a:r>
              <a:rPr lang="en-US" b="1" dirty="0"/>
              <a:t>[ENVIRONMENT] Communications substrate</a:t>
            </a:r>
            <a:endParaRPr lang="en-US" dirty="0"/>
          </a:p>
          <a:p>
            <a:pPr lvl="1"/>
            <a:r>
              <a:rPr lang="en-US" dirty="0"/>
              <a:t>Couriers / print / radio → internet, social media, encrypted apps</a:t>
            </a:r>
          </a:p>
          <a:p>
            <a:pPr lvl="1"/>
            <a:r>
              <a:rPr lang="en-US" dirty="0"/>
              <a:t>Lower cost, higher reach, faster dissemination</a:t>
            </a:r>
          </a:p>
          <a:p>
            <a:pPr lvl="0"/>
            <a:r>
              <a:rPr lang="en-US" b="1" dirty="0"/>
              <a:t>[ENVIRONMENT] Tempo</a:t>
            </a:r>
            <a:endParaRPr lang="en-US" dirty="0"/>
          </a:p>
          <a:p>
            <a:pPr lvl="1"/>
            <a:r>
              <a:rPr lang="en-US" dirty="0"/>
              <a:t>Coordination windows compressed from months/weeks → days/hours/minutes</a:t>
            </a:r>
          </a:p>
          <a:p>
            <a:pPr lvl="1"/>
            <a:r>
              <a:rPr lang="en-US" dirty="0"/>
              <a:t>Faster mobilization, faster escalation, faster exploitation</a:t>
            </a:r>
          </a:p>
          <a:p>
            <a:pPr lvl="0"/>
            <a:r>
              <a:rPr lang="en-US" b="1" dirty="0"/>
              <a:t>[ADVERSARY ORGANIZATIONS] Structural hybridity</a:t>
            </a:r>
            <a:endParaRPr lang="en-US" dirty="0"/>
          </a:p>
          <a:p>
            <a:pPr lvl="1"/>
            <a:r>
              <a:rPr lang="en-US" dirty="0"/>
              <a:t>Shift from pure cells or pure hierarchies → </a:t>
            </a:r>
            <a:r>
              <a:rPr lang="en-US" b="1" dirty="0"/>
              <a:t>cells + overt organizations</a:t>
            </a:r>
            <a:endParaRPr lang="en-US" dirty="0"/>
          </a:p>
          <a:p>
            <a:pPr lvl="1"/>
            <a:r>
              <a:rPr lang="en-US" dirty="0"/>
              <a:t>NGOs, media, finance, policy networks layered around clandestine cores</a:t>
            </a:r>
          </a:p>
          <a:p>
            <a:pPr lvl="0"/>
            <a:r>
              <a:rPr lang="en-US" b="1" dirty="0"/>
              <a:t>[ADVERSARY ORGANIZATIONS] Narrative centrality</a:t>
            </a:r>
            <a:endParaRPr lang="en-US" dirty="0"/>
          </a:p>
          <a:p>
            <a:pPr lvl="1"/>
            <a:r>
              <a:rPr lang="en-US" dirty="0"/>
              <a:t>Information domain becomes a primary battlespace</a:t>
            </a:r>
          </a:p>
          <a:p>
            <a:pPr lvl="1"/>
            <a:r>
              <a:rPr lang="en-US" dirty="0"/>
              <a:t>Legitimacy and signaling increasingly manufactured, not emergent</a:t>
            </a:r>
          </a:p>
          <a:p>
            <a:pPr lvl="0"/>
            <a:r>
              <a:rPr lang="en-US" b="1" dirty="0"/>
              <a:t>[ADVERSARY ORGANIZATIONS] Scale without hierarchy</a:t>
            </a:r>
            <a:endParaRPr lang="en-US" dirty="0"/>
          </a:p>
          <a:p>
            <a:pPr lvl="1"/>
            <a:r>
              <a:rPr lang="en-US" dirty="0"/>
              <a:t>Transnational reach achieved without centralized command</a:t>
            </a:r>
          </a:p>
          <a:p>
            <a:pPr lvl="1"/>
            <a:r>
              <a:rPr lang="en-US" dirty="0"/>
              <a:t>Shared doctrine, ideology, and playbooks substitute for control</a:t>
            </a:r>
          </a:p>
          <a:p>
            <a:pPr lvl="0"/>
            <a:r>
              <a:rPr lang="en-US" b="1" dirty="0"/>
              <a:t>[DoD] Operational response</a:t>
            </a:r>
            <a:endParaRPr lang="en-US" dirty="0"/>
          </a:p>
          <a:p>
            <a:pPr lvl="1"/>
            <a:r>
              <a:rPr lang="en-US" dirty="0"/>
              <a:t>Platform‑centric warfare → networked, multi‑domain, information‑contested operations</a:t>
            </a:r>
          </a:p>
          <a:p>
            <a:pPr lvl="1"/>
            <a:r>
              <a:rPr lang="en-US" dirty="0"/>
              <a:t>Recognition of degraded, denied, and contested environments</a:t>
            </a:r>
          </a:p>
          <a:p>
            <a:pPr lvl="0"/>
            <a:r>
              <a:rPr lang="en-US" b="1" dirty="0"/>
              <a:t>[DoD] Command philosophy</a:t>
            </a:r>
            <a:endParaRPr lang="en-US" dirty="0"/>
          </a:p>
          <a:p>
            <a:pPr lvl="1"/>
            <a:r>
              <a:rPr lang="en-US" dirty="0"/>
              <a:t>Increased emphasis on </a:t>
            </a:r>
            <a:r>
              <a:rPr lang="en-US" b="1" dirty="0"/>
              <a:t>mission command</a:t>
            </a:r>
            <a:r>
              <a:rPr lang="en-US" dirty="0"/>
              <a:t>, delegated authority, and edge autonomy</a:t>
            </a:r>
          </a:p>
        </p:txBody>
      </p:sp>
      <p:sp>
        <p:nvSpPr>
          <p:cNvPr id="4" name="Date Placeholder 3">
            <a:extLst>
              <a:ext uri="{FF2B5EF4-FFF2-40B4-BE49-F238E27FC236}">
                <a16:creationId xmlns:a16="http://schemas.microsoft.com/office/drawing/2014/main" id="{D97F5E83-25BC-ED39-A0FA-D8210F484B40}"/>
              </a:ext>
            </a:extLst>
          </p:cNvPr>
          <p:cNvSpPr>
            <a:spLocks noGrp="1"/>
          </p:cNvSpPr>
          <p:nvPr>
            <p:ph type="dt" sz="half" idx="10"/>
          </p:nvPr>
        </p:nvSpPr>
        <p:spPr/>
        <p:txBody>
          <a:bodyPr/>
          <a:lstStyle/>
          <a:p>
            <a:r>
              <a:rPr lang="en-US"/>
              <a:t>2/8/2026</a:t>
            </a:r>
          </a:p>
        </p:txBody>
      </p:sp>
      <p:sp>
        <p:nvSpPr>
          <p:cNvPr id="5" name="Footer Placeholder 4">
            <a:extLst>
              <a:ext uri="{FF2B5EF4-FFF2-40B4-BE49-F238E27FC236}">
                <a16:creationId xmlns:a16="http://schemas.microsoft.com/office/drawing/2014/main" id="{F9CE3FC2-87B9-42AD-7D4E-22C92D8C78CD}"/>
              </a:ext>
            </a:extLst>
          </p:cNvPr>
          <p:cNvSpPr>
            <a:spLocks noGrp="1"/>
          </p:cNvSpPr>
          <p:nvPr>
            <p:ph type="ftr" sz="quarter" idx="11"/>
          </p:nvPr>
        </p:nvSpPr>
        <p:spPr/>
        <p:txBody>
          <a:bodyPr/>
          <a:lstStyle/>
          <a:p>
            <a:r>
              <a:rPr lang="en-US"/>
              <a:t>Networked and Hybrid Enterprises</a:t>
            </a:r>
          </a:p>
        </p:txBody>
      </p:sp>
      <p:sp>
        <p:nvSpPr>
          <p:cNvPr id="6" name="Slide Number Placeholder 5">
            <a:extLst>
              <a:ext uri="{FF2B5EF4-FFF2-40B4-BE49-F238E27FC236}">
                <a16:creationId xmlns:a16="http://schemas.microsoft.com/office/drawing/2014/main" id="{86FBC8BE-5610-ECAF-3F0D-DF7BDB2384C0}"/>
              </a:ext>
            </a:extLst>
          </p:cNvPr>
          <p:cNvSpPr>
            <a:spLocks noGrp="1"/>
          </p:cNvSpPr>
          <p:nvPr>
            <p:ph type="sldNum" sz="quarter" idx="12"/>
          </p:nvPr>
        </p:nvSpPr>
        <p:spPr/>
        <p:txBody>
          <a:bodyPr/>
          <a:lstStyle/>
          <a:p>
            <a:fld id="{C1FF6DA9-008F-8B48-92A6-B652298478BF}" type="slidenum">
              <a:rPr lang="en-US" smtClean="0"/>
              <a:t>36</a:t>
            </a:fld>
            <a:endParaRPr lang="en-US"/>
          </a:p>
        </p:txBody>
      </p:sp>
    </p:spTree>
    <p:extLst>
      <p:ext uri="{BB962C8B-B14F-4D97-AF65-F5344CB8AC3E}">
        <p14:creationId xmlns:p14="http://schemas.microsoft.com/office/powerpoint/2010/main" val="3722777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06899"/>
            <a:ext cx="7772400" cy="1362075"/>
          </a:xfrm>
        </p:spPr>
        <p:txBody>
          <a:bodyPr/>
          <a:lstStyle/>
          <a:p>
            <a:r>
              <a:rPr sz="4400" b="1" dirty="0">
                <a:solidFill>
                  <a:srgbClr val="2F372F"/>
                </a:solidFill>
              </a:rPr>
              <a:t>Questions</a:t>
            </a:r>
          </a:p>
        </p:txBody>
      </p:sp>
      <p:sp>
        <p:nvSpPr>
          <p:cNvPr id="3" name="Text Placeholder 2"/>
          <p:cNvSpPr>
            <a:spLocks noGrp="1"/>
          </p:cNvSpPr>
          <p:nvPr>
            <p:ph type="body" idx="1"/>
          </p:nvPr>
        </p:nvSpPr>
        <p:spPr/>
        <p:txBody>
          <a:bodyPr wrap="square" lIns="25400" tIns="0" rIns="25400" bIns="0"/>
          <a:lstStyle/>
          <a:p>
            <a:pPr>
              <a:lnSpc>
                <a:spcPct val="115000"/>
              </a:lnSpc>
            </a:pPr>
            <a:r>
              <a:rPr sz="2400" dirty="0">
                <a:solidFill>
                  <a:srgbClr val="221F20"/>
                </a:solidFill>
              </a:rPr>
              <a:t>15 minutes for Q&amp;A</a:t>
            </a:r>
          </a:p>
        </p:txBody>
      </p:sp>
      <p:sp>
        <p:nvSpPr>
          <p:cNvPr id="6" name="Date Placeholder 5">
            <a:extLst>
              <a:ext uri="{FF2B5EF4-FFF2-40B4-BE49-F238E27FC236}">
                <a16:creationId xmlns:a16="http://schemas.microsoft.com/office/drawing/2014/main" id="{866428F0-85A4-DC5C-23A6-F3C35A031DFB}"/>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57CFF3C3-09BC-A586-1526-CE3D24830792}"/>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F468B59A-D27E-236C-307B-686441E41B91}"/>
              </a:ext>
            </a:extLst>
          </p:cNvPr>
          <p:cNvSpPr>
            <a:spLocks noGrp="1"/>
          </p:cNvSpPr>
          <p:nvPr>
            <p:ph type="sldNum" sz="quarter" idx="12"/>
          </p:nvPr>
        </p:nvSpPr>
        <p:spPr/>
        <p:txBody>
          <a:bodyPr/>
          <a:lstStyle/>
          <a:p>
            <a:fld id="{C1FF6DA9-008F-8B48-92A6-B652298478BF}" type="slidenum">
              <a:rPr lang="en-US" smtClean="0"/>
              <a:t>37</a:t>
            </a:fld>
            <a:endParaRPr lang="en-US"/>
          </a:p>
        </p:txBody>
      </p:sp>
      <p:sp>
        <p:nvSpPr>
          <p:cNvPr id="4" name="Rectangle 3">
            <a:extLst>
              <a:ext uri="{FF2B5EF4-FFF2-40B4-BE49-F238E27FC236}">
                <a16:creationId xmlns:a16="http://schemas.microsoft.com/office/drawing/2014/main" id="{89CDD9E6-5587-B4FA-E8B7-DF9DA03900FA}"/>
              </a:ext>
            </a:extLst>
          </p:cNvPr>
          <p:cNvSpPr/>
          <p:nvPr/>
        </p:nvSpPr>
        <p:spPr>
          <a:xfrm>
            <a:off x="3891982" y="1028783"/>
            <a:ext cx="1842895" cy="3154710"/>
          </a:xfrm>
          <a:prstGeom prst="rect">
            <a:avLst/>
          </a:prstGeom>
          <a:noFill/>
        </p:spPr>
        <p:txBody>
          <a:bodyPr wrap="square" lIns="91440" tIns="45720" rIns="91440" bIns="45720">
            <a:spAutoFit/>
          </a:bodyPr>
          <a:lstStyle/>
          <a:p>
            <a:pPr algn="ctr"/>
            <a:r>
              <a:rPr lang="en-US" sz="19900" b="1" cap="none" spc="0" dirty="0">
                <a:ln w="22225">
                  <a:solidFill>
                    <a:schemeClr val="accent2"/>
                  </a:solidFill>
                  <a:prstDash val="solid"/>
                </a:ln>
                <a:solidFill>
                  <a:srgbClr val="2F372F"/>
                </a:solidFill>
                <a:effectLst/>
              </a:rPr>
              <a:t>?</a:t>
            </a:r>
          </a:p>
        </p:txBody>
      </p:sp>
      <p:pic>
        <p:nvPicPr>
          <p:cNvPr id="5" name="Picture 2">
            <a:extLst>
              <a:ext uri="{FF2B5EF4-FFF2-40B4-BE49-F238E27FC236}">
                <a16:creationId xmlns:a16="http://schemas.microsoft.com/office/drawing/2014/main" id="{AA1C411F-2275-35E3-8054-A6F483069C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007" y="564042"/>
            <a:ext cx="1728166" cy="187352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A147F784-402D-D23E-4650-9B9FFC601E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2626" y="669711"/>
            <a:ext cx="1801315" cy="17057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solidFill>
                  <a:srgbClr val="221F20"/>
                </a:solidFill>
              </a:rPr>
              <a:t>Comparisons and Evolution</a:t>
            </a:r>
          </a:p>
        </p:txBody>
      </p:sp>
      <p:sp>
        <p:nvSpPr>
          <p:cNvPr id="3" name="Text Placeholder 2"/>
          <p:cNvSpPr>
            <a:spLocks noGrp="1"/>
          </p:cNvSpPr>
          <p:nvPr>
            <p:ph type="body" idx="1"/>
          </p:nvPr>
        </p:nvSpPr>
        <p:spPr/>
        <p:txBody>
          <a:bodyPr wrap="square" lIns="25400" tIns="0" rIns="25400" bIns="0"/>
          <a:lstStyle/>
          <a:p>
            <a:pPr>
              <a:lnSpc>
                <a:spcPct val="115000"/>
              </a:lnSpc>
            </a:pPr>
            <a:r>
              <a:rPr>
                <a:solidFill>
                  <a:srgbClr val="221F20"/>
                </a:solidFill>
              </a:rPr>
              <a:t>What can we learn from this structural evolution?</a:t>
            </a:r>
            <a:endParaRPr dirty="0"/>
          </a:p>
        </p:txBody>
      </p:sp>
      <p:sp>
        <p:nvSpPr>
          <p:cNvPr id="7" name="Date Placeholder 6">
            <a:extLst>
              <a:ext uri="{FF2B5EF4-FFF2-40B4-BE49-F238E27FC236}">
                <a16:creationId xmlns:a16="http://schemas.microsoft.com/office/drawing/2014/main" id="{46E0EFAF-9749-5D25-F461-F504E1C186B5}"/>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6FEE90E2-ACB9-C707-0199-84CF084A051A}"/>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89D702A3-E87F-2F38-6B95-FC56E683A9EB}"/>
              </a:ext>
            </a:extLst>
          </p:cNvPr>
          <p:cNvSpPr>
            <a:spLocks noGrp="1"/>
          </p:cNvSpPr>
          <p:nvPr>
            <p:ph type="sldNum" sz="quarter" idx="12"/>
          </p:nvPr>
        </p:nvSpPr>
        <p:spPr/>
        <p:txBody>
          <a:bodyPr/>
          <a:lstStyle/>
          <a:p>
            <a:fld id="{C1FF6DA9-008F-8B48-92A6-B652298478BF}" type="slidenum">
              <a:rPr lang="en-US" smtClean="0"/>
              <a:t>38</a:t>
            </a:fld>
            <a:endParaRPr lang="en-US"/>
          </a:p>
        </p:txBody>
      </p:sp>
      <p:sp>
        <p:nvSpPr>
          <p:cNvPr id="4" name="Rectangle 3">
            <a:extLst>
              <a:ext uri="{FF2B5EF4-FFF2-40B4-BE49-F238E27FC236}">
                <a16:creationId xmlns:a16="http://schemas.microsoft.com/office/drawing/2014/main" id="{44422674-44CB-97C6-963C-DB347DA8C0A0}"/>
              </a:ext>
            </a:extLst>
          </p:cNvPr>
          <p:cNvSpPr/>
          <p:nvPr/>
        </p:nvSpPr>
        <p:spPr>
          <a:xfrm>
            <a:off x="2566488" y="2706451"/>
            <a:ext cx="3473260"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rgbClr val="2F372F"/>
                </a:solidFill>
                <a:effectLst/>
              </a:rPr>
              <a:t>Extra Slides</a:t>
            </a:r>
          </a:p>
        </p:txBody>
      </p:sp>
      <p:pic>
        <p:nvPicPr>
          <p:cNvPr id="5" name="Picture 2">
            <a:extLst>
              <a:ext uri="{FF2B5EF4-FFF2-40B4-BE49-F238E27FC236}">
                <a16:creationId xmlns:a16="http://schemas.microsoft.com/office/drawing/2014/main" id="{BC4D6A0A-E8B2-EEA0-6069-B969FBF5AC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7007" y="564042"/>
            <a:ext cx="1728166" cy="187352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3AC7470A-B9F9-F6C1-69C4-6BC57BCE91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2626" y="669711"/>
            <a:ext cx="1801315" cy="17057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solidFill>
                  <a:srgbClr val="221F20"/>
                </a:solidFill>
              </a:rPr>
              <a:t>Doctrinal Comparison — Overview</a:t>
            </a:r>
          </a:p>
        </p:txBody>
      </p:sp>
      <p:sp>
        <p:nvSpPr>
          <p:cNvPr id="3" name="Content Placeholder 2"/>
          <p:cNvSpPr>
            <a:spLocks noGrp="1"/>
          </p:cNvSpPr>
          <p:nvPr>
            <p:ph idx="1"/>
          </p:nvPr>
        </p:nvSpPr>
        <p:spPr/>
        <p:txBody>
          <a:bodyPr wrap="square" lIns="25400" tIns="0" rIns="25400" bIns="0">
            <a:normAutofit/>
          </a:bodyPr>
          <a:lstStyle/>
          <a:p>
            <a:pPr>
              <a:lnSpc>
                <a:spcPct val="115000"/>
              </a:lnSpc>
            </a:pPr>
            <a:r>
              <a:rPr>
                <a:solidFill>
                  <a:srgbClr val="221F20"/>
                </a:solidFill>
              </a:rPr>
              <a:t>Partisans: irregulars resisting occupation.</a:t>
            </a:r>
          </a:p>
          <a:p>
            <a:r>
              <a:rPr>
                <a:solidFill>
                  <a:srgbClr val="221F20"/>
                </a:solidFill>
              </a:rPr>
              <a:t>Insurgents: population‑centric political‑military.</a:t>
            </a:r>
          </a:p>
          <a:p>
            <a:r>
              <a:rPr>
                <a:solidFill>
                  <a:srgbClr val="221F20"/>
                </a:solidFill>
              </a:rPr>
              <a:t>Networked: cells‑only; doctrine as command.</a:t>
            </a:r>
          </a:p>
          <a:p>
            <a:r>
              <a:rPr>
                <a:solidFill>
                  <a:srgbClr val="221F20"/>
                </a:solidFill>
              </a:rPr>
              <a:t>Hybrid: cells + overt orgs (finance/advocacy/media/policy).</a:t>
            </a:r>
          </a:p>
          <a:p>
            <a:r>
              <a:rPr>
                <a:solidFill>
                  <a:srgbClr val="221F20"/>
                </a:solidFill>
              </a:rPr>
              <a:t>Scope: compare actors; annotate method where it matters.</a:t>
            </a:r>
          </a:p>
        </p:txBody>
      </p:sp>
      <p:sp>
        <p:nvSpPr>
          <p:cNvPr id="7" name="Date Placeholder 6">
            <a:extLst>
              <a:ext uri="{FF2B5EF4-FFF2-40B4-BE49-F238E27FC236}">
                <a16:creationId xmlns:a16="http://schemas.microsoft.com/office/drawing/2014/main" id="{47C14495-DC4D-0F86-68B5-468FF83FC581}"/>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C6989866-15C0-E4CB-1937-7F5F59772493}"/>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BFA7102B-7DE8-C1D5-D024-A0D7D434DDCE}"/>
              </a:ext>
            </a:extLst>
          </p:cNvPr>
          <p:cNvSpPr>
            <a:spLocks noGrp="1"/>
          </p:cNvSpPr>
          <p:nvPr>
            <p:ph type="sldNum" sz="quarter" idx="12"/>
          </p:nvPr>
        </p:nvSpPr>
        <p:spPr/>
        <p:txBody>
          <a:bodyPr/>
          <a:lstStyle/>
          <a:p>
            <a:fld id="{C1FF6DA9-008F-8B48-92A6-B652298478BF}" type="slidenum">
              <a:rPr lang="en-US" smtClean="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solidFill>
                  <a:srgbClr val="221F20"/>
                </a:solidFill>
              </a:rPr>
              <a:t>Definitions &amp; Aims (Condensed)</a:t>
            </a:r>
          </a:p>
        </p:txBody>
      </p:sp>
      <p:sp>
        <p:nvSpPr>
          <p:cNvPr id="3" name="Content Placeholder 2"/>
          <p:cNvSpPr>
            <a:spLocks noGrp="1"/>
          </p:cNvSpPr>
          <p:nvPr>
            <p:ph idx="1"/>
          </p:nvPr>
        </p:nvSpPr>
        <p:spPr/>
        <p:txBody>
          <a:bodyPr wrap="square" lIns="25400" tIns="0" rIns="25400" bIns="0"/>
          <a:lstStyle/>
          <a:p>
            <a:pPr>
              <a:lnSpc>
                <a:spcPct val="115000"/>
              </a:lnSpc>
            </a:pPr>
            <a:r>
              <a:rPr>
                <a:solidFill>
                  <a:srgbClr val="221F20"/>
                </a:solidFill>
              </a:rPr>
              <a:t>Aim: legitimacy &amp; control over population.</a:t>
            </a:r>
          </a:p>
          <a:p>
            <a:r>
              <a:rPr>
                <a:solidFill>
                  <a:srgbClr val="221F20"/>
                </a:solidFill>
              </a:rPr>
              <a:t>Time horizon: protracted; phased.</a:t>
            </a:r>
          </a:p>
          <a:p>
            <a:r>
              <a:rPr>
                <a:solidFill>
                  <a:srgbClr val="221F20"/>
                </a:solidFill>
              </a:rPr>
              <a:t>Success: political + social + military lines.</a:t>
            </a:r>
          </a:p>
          <a:p>
            <a:r>
              <a:rPr>
                <a:solidFill>
                  <a:srgbClr val="221F20"/>
                </a:solidFill>
              </a:rPr>
              <a:t>Method vs. actor: Guerrilla is a method usable by either actor.</a:t>
            </a:r>
          </a:p>
        </p:txBody>
      </p:sp>
      <p:sp>
        <p:nvSpPr>
          <p:cNvPr id="7" name="Date Placeholder 6">
            <a:extLst>
              <a:ext uri="{FF2B5EF4-FFF2-40B4-BE49-F238E27FC236}">
                <a16:creationId xmlns:a16="http://schemas.microsoft.com/office/drawing/2014/main" id="{9932B187-A88F-44BC-00ED-85D61228AC04}"/>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42CEC727-FE81-5CFB-FAA7-17334D19B671}"/>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569CC6B5-7BAD-1AEB-B962-58CC176A1D9F}"/>
              </a:ext>
            </a:extLst>
          </p:cNvPr>
          <p:cNvSpPr>
            <a:spLocks noGrp="1"/>
          </p:cNvSpPr>
          <p:nvPr>
            <p:ph type="sldNum" sz="quarter" idx="12"/>
          </p:nvPr>
        </p:nvSpPr>
        <p:spPr/>
        <p:txBody>
          <a:bodyPr/>
          <a:lstStyle/>
          <a:p>
            <a:fld id="{C1FF6DA9-008F-8B48-92A6-B652298478BF}" type="slidenum">
              <a:rPr lang="en-US" smtClean="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solidFill>
                  <a:srgbClr val="221F20"/>
                </a:solidFill>
              </a:rPr>
              <a:t>Doctrine </a:t>
            </a:r>
            <a:r>
              <a:rPr lang="en-US" dirty="0">
                <a:solidFill>
                  <a:srgbClr val="221F20"/>
                </a:solidFill>
              </a:rPr>
              <a:t>to</a:t>
            </a:r>
            <a:r>
              <a:rPr dirty="0">
                <a:solidFill>
                  <a:srgbClr val="221F20"/>
                </a:solidFill>
              </a:rPr>
              <a:t> Structure Mapping</a:t>
            </a:r>
          </a:p>
        </p:txBody>
      </p:sp>
      <p:sp>
        <p:nvSpPr>
          <p:cNvPr id="3" name="Content Placeholder 2"/>
          <p:cNvSpPr>
            <a:spLocks noGrp="1"/>
          </p:cNvSpPr>
          <p:nvPr>
            <p:ph idx="1"/>
          </p:nvPr>
        </p:nvSpPr>
        <p:spPr/>
        <p:txBody>
          <a:bodyPr wrap="square" lIns="25400" tIns="0" rIns="25400" bIns="0"/>
          <a:lstStyle/>
          <a:p>
            <a:pPr>
              <a:lnSpc>
                <a:spcPct val="115000"/>
              </a:lnSpc>
            </a:pPr>
            <a:r>
              <a:rPr dirty="0">
                <a:solidFill>
                  <a:srgbClr val="221F20"/>
                </a:solidFill>
              </a:rPr>
              <a:t>UW </a:t>
            </a:r>
            <a:r>
              <a:rPr lang="en-US" dirty="0">
                <a:solidFill>
                  <a:srgbClr val="221F20"/>
                </a:solidFill>
              </a:rPr>
              <a:t>(Unconventional Warfare) </a:t>
            </a:r>
            <a:r>
              <a:rPr dirty="0">
                <a:solidFill>
                  <a:srgbClr val="221F20"/>
                </a:solidFill>
              </a:rPr>
              <a:t>template: Underground, Auxiliary, Guerrilla, Governance.</a:t>
            </a:r>
          </a:p>
          <a:p>
            <a:r>
              <a:rPr dirty="0">
                <a:solidFill>
                  <a:srgbClr val="221F20"/>
                </a:solidFill>
              </a:rPr>
              <a:t>Networked ≈ Underground + Guerrilla (strict compartments).</a:t>
            </a:r>
          </a:p>
          <a:p>
            <a:r>
              <a:rPr dirty="0">
                <a:solidFill>
                  <a:srgbClr val="221F20"/>
                </a:solidFill>
              </a:rPr>
              <a:t>Hybrid ≈ adds overt components early via orgs.</a:t>
            </a:r>
          </a:p>
          <a:p>
            <a:r>
              <a:rPr dirty="0">
                <a:solidFill>
                  <a:srgbClr val="221F20"/>
                </a:solidFill>
              </a:rPr>
              <a:t>Guerrilla TTPs overlay components and phases.</a:t>
            </a:r>
          </a:p>
        </p:txBody>
      </p:sp>
      <p:sp>
        <p:nvSpPr>
          <p:cNvPr id="7" name="Date Placeholder 6">
            <a:extLst>
              <a:ext uri="{FF2B5EF4-FFF2-40B4-BE49-F238E27FC236}">
                <a16:creationId xmlns:a16="http://schemas.microsoft.com/office/drawing/2014/main" id="{98845186-06B1-90AF-C142-3F52DBB7B25B}"/>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3E3A5C9C-CA54-F870-5916-F40C83C06378}"/>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5DA1C0E8-CF39-10E5-3436-AC7394A1F8A2}"/>
              </a:ext>
            </a:extLst>
          </p:cNvPr>
          <p:cNvSpPr>
            <a:spLocks noGrp="1"/>
          </p:cNvSpPr>
          <p:nvPr>
            <p:ph type="sldNum" sz="quarter" idx="12"/>
          </p:nvPr>
        </p:nvSpPr>
        <p:spPr/>
        <p:txBody>
          <a:bodyPr/>
          <a:lstStyle/>
          <a:p>
            <a:fld id="{C1FF6DA9-008F-8B48-92A6-B652298478BF}" type="slidenum">
              <a:rPr lang="en-US" smtClean="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solidFill>
                  <a:srgbClr val="221F20"/>
                </a:solidFill>
              </a:rPr>
              <a:t>Phasing &amp; Evolution (Maoist Lens)</a:t>
            </a:r>
          </a:p>
        </p:txBody>
      </p:sp>
      <p:sp>
        <p:nvSpPr>
          <p:cNvPr id="3" name="Content Placeholder 2"/>
          <p:cNvSpPr>
            <a:spLocks noGrp="1"/>
          </p:cNvSpPr>
          <p:nvPr>
            <p:ph idx="1"/>
          </p:nvPr>
        </p:nvSpPr>
        <p:spPr/>
        <p:txBody>
          <a:bodyPr wrap="square" lIns="25400" tIns="0" rIns="25400" bIns="0"/>
          <a:lstStyle/>
          <a:p>
            <a:pPr>
              <a:lnSpc>
                <a:spcPct val="115000"/>
              </a:lnSpc>
            </a:pPr>
            <a:r>
              <a:rPr>
                <a:solidFill>
                  <a:srgbClr val="221F20"/>
                </a:solidFill>
              </a:rPr>
              <a:t>Strategic Defense → Stalemate → Counteroffensive.</a:t>
            </a:r>
          </a:p>
          <a:p>
            <a:r>
              <a:rPr>
                <a:solidFill>
                  <a:srgbClr val="221F20"/>
                </a:solidFill>
              </a:rPr>
              <a:t>Networked excels in early phases (clandestine cells).</a:t>
            </a:r>
          </a:p>
          <a:p>
            <a:r>
              <a:rPr>
                <a:solidFill>
                  <a:srgbClr val="221F20"/>
                </a:solidFill>
              </a:rPr>
              <a:t>Hybrid grows visible in late phases.</a:t>
            </a:r>
          </a:p>
          <a:p>
            <a:r>
              <a:rPr>
                <a:solidFill>
                  <a:srgbClr val="221F20"/>
                </a:solidFill>
              </a:rPr>
              <a:t>Guerrilla central early; integrates with larger formations later.</a:t>
            </a:r>
          </a:p>
        </p:txBody>
      </p:sp>
      <p:sp>
        <p:nvSpPr>
          <p:cNvPr id="7" name="Date Placeholder 6">
            <a:extLst>
              <a:ext uri="{FF2B5EF4-FFF2-40B4-BE49-F238E27FC236}">
                <a16:creationId xmlns:a16="http://schemas.microsoft.com/office/drawing/2014/main" id="{10BD90D1-6BD3-2E74-B78A-2B055D569EED}"/>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2F1D3157-A2C5-CAC2-C174-4F88997B2EF0}"/>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7ADD8E9F-7DE8-0B56-B0C8-9B5409746E8B}"/>
              </a:ext>
            </a:extLst>
          </p:cNvPr>
          <p:cNvSpPr>
            <a:spLocks noGrp="1"/>
          </p:cNvSpPr>
          <p:nvPr>
            <p:ph type="sldNum" sz="quarter" idx="12"/>
          </p:nvPr>
        </p:nvSpPr>
        <p:spPr/>
        <p:txBody>
          <a:bodyPr/>
          <a:lstStyle/>
          <a:p>
            <a:fld id="{C1FF6DA9-008F-8B48-92A6-B652298478BF}" type="slidenum">
              <a:rPr lang="en-US" smtClean="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solidFill>
                  <a:srgbClr val="221F20"/>
                </a:solidFill>
              </a:rPr>
              <a:t>Command &amp; Communications</a:t>
            </a:r>
          </a:p>
        </p:txBody>
      </p:sp>
      <p:sp>
        <p:nvSpPr>
          <p:cNvPr id="3" name="Content Placeholder 2"/>
          <p:cNvSpPr>
            <a:spLocks noGrp="1"/>
          </p:cNvSpPr>
          <p:nvPr>
            <p:ph idx="1"/>
          </p:nvPr>
        </p:nvSpPr>
        <p:spPr/>
        <p:txBody>
          <a:bodyPr wrap="square" lIns="25400" tIns="0" rIns="25400" bIns="0"/>
          <a:lstStyle/>
          <a:p>
            <a:pPr>
              <a:lnSpc>
                <a:spcPct val="115000"/>
              </a:lnSpc>
            </a:pPr>
            <a:r>
              <a:rPr dirty="0">
                <a:solidFill>
                  <a:srgbClr val="221F20"/>
                </a:solidFill>
              </a:rPr>
              <a:t>Need‑to‑know; couriers; face‑to‑face.</a:t>
            </a:r>
          </a:p>
          <a:p>
            <a:r>
              <a:rPr dirty="0">
                <a:solidFill>
                  <a:srgbClr val="221F20"/>
                </a:solidFill>
              </a:rPr>
              <a:t>Public messaging for alignment.</a:t>
            </a:r>
          </a:p>
          <a:p>
            <a:r>
              <a:rPr dirty="0">
                <a:solidFill>
                  <a:srgbClr val="221F20"/>
                </a:solidFill>
              </a:rPr>
              <a:t>Low‑trust </a:t>
            </a:r>
            <a:r>
              <a:rPr lang="en-US" dirty="0">
                <a:solidFill>
                  <a:srgbClr val="221F20"/>
                </a:solidFill>
              </a:rPr>
              <a:t>in </a:t>
            </a:r>
            <a:r>
              <a:rPr dirty="0">
                <a:solidFill>
                  <a:srgbClr val="221F20"/>
                </a:solidFill>
              </a:rPr>
              <a:t>electronics; minimal interfaces.</a:t>
            </a:r>
          </a:p>
          <a:p>
            <a:r>
              <a:rPr dirty="0">
                <a:solidFill>
                  <a:srgbClr val="221F20"/>
                </a:solidFill>
              </a:rPr>
              <a:t>Hybrid adds documents (budgets/grants/filings).</a:t>
            </a:r>
          </a:p>
        </p:txBody>
      </p:sp>
      <p:sp>
        <p:nvSpPr>
          <p:cNvPr id="7" name="Date Placeholder 6">
            <a:extLst>
              <a:ext uri="{FF2B5EF4-FFF2-40B4-BE49-F238E27FC236}">
                <a16:creationId xmlns:a16="http://schemas.microsoft.com/office/drawing/2014/main" id="{06A1CD25-8753-DFD7-38F0-99EB4B1B0A1B}"/>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3598C206-A51A-3DB3-0296-8FF62FC66B03}"/>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0A5DE903-8B10-1018-A341-27AF74D8297F}"/>
              </a:ext>
            </a:extLst>
          </p:cNvPr>
          <p:cNvSpPr>
            <a:spLocks noGrp="1"/>
          </p:cNvSpPr>
          <p:nvPr>
            <p:ph type="sldNum" sz="quarter" idx="12"/>
          </p:nvPr>
        </p:nvSpPr>
        <p:spPr/>
        <p:txBody>
          <a:bodyPr/>
          <a:lstStyle/>
          <a:p>
            <a:fld id="{C1FF6DA9-008F-8B48-92A6-B652298478BF}" type="slidenum">
              <a:rPr lang="en-US" smtClean="0"/>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solidFill>
                  <a:srgbClr val="221F20"/>
                </a:solidFill>
              </a:rPr>
              <a:t>Center of Gravity &amp; Legitimacy</a:t>
            </a:r>
          </a:p>
        </p:txBody>
      </p:sp>
      <p:sp>
        <p:nvSpPr>
          <p:cNvPr id="3" name="Content Placeholder 2"/>
          <p:cNvSpPr>
            <a:spLocks noGrp="1"/>
          </p:cNvSpPr>
          <p:nvPr>
            <p:ph idx="1"/>
          </p:nvPr>
        </p:nvSpPr>
        <p:spPr/>
        <p:txBody>
          <a:bodyPr wrap="square" lIns="25400" tIns="0" rIns="25400" bIns="0"/>
          <a:lstStyle/>
          <a:p>
            <a:pPr>
              <a:lnSpc>
                <a:spcPct val="115000"/>
              </a:lnSpc>
            </a:pPr>
            <a:r>
              <a:rPr>
                <a:solidFill>
                  <a:srgbClr val="221F20"/>
                </a:solidFill>
              </a:rPr>
              <a:t>COG: the population; legitimacy decisive.</a:t>
            </a:r>
          </a:p>
          <a:p>
            <a:r>
              <a:rPr>
                <a:solidFill>
                  <a:srgbClr val="221F20"/>
                </a:solidFill>
              </a:rPr>
              <a:t>Partisans gain when tied to admin &amp; regular forces.</a:t>
            </a:r>
          </a:p>
          <a:p>
            <a:r>
              <a:rPr>
                <a:solidFill>
                  <a:srgbClr val="221F20"/>
                </a:solidFill>
              </a:rPr>
              <a:t>Networked legitimacy often narrative‑based.</a:t>
            </a:r>
          </a:p>
          <a:p>
            <a:r>
              <a:rPr>
                <a:solidFill>
                  <a:srgbClr val="221F20"/>
                </a:solidFill>
              </a:rPr>
              <a:t>Hybrid amplifies legitimacy via overt layers.</a:t>
            </a:r>
          </a:p>
          <a:p>
            <a:r>
              <a:rPr>
                <a:solidFill>
                  <a:srgbClr val="221F20"/>
                </a:solidFill>
              </a:rPr>
              <a:t>Guerrilla supports legitimacy only with discipline &amp; civilian protection.</a:t>
            </a:r>
          </a:p>
        </p:txBody>
      </p:sp>
      <p:sp>
        <p:nvSpPr>
          <p:cNvPr id="7" name="Date Placeholder 6">
            <a:extLst>
              <a:ext uri="{FF2B5EF4-FFF2-40B4-BE49-F238E27FC236}">
                <a16:creationId xmlns:a16="http://schemas.microsoft.com/office/drawing/2014/main" id="{501657FA-AD08-E422-B76E-C9D1D7A83393}"/>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0F64908D-2665-5A48-E740-F31B039F1232}"/>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89F9F52F-AAF5-5CFA-31A2-C3546500869F}"/>
              </a:ext>
            </a:extLst>
          </p:cNvPr>
          <p:cNvSpPr>
            <a:spLocks noGrp="1"/>
          </p:cNvSpPr>
          <p:nvPr>
            <p:ph type="sldNum" sz="quarter" idx="12"/>
          </p:nvPr>
        </p:nvSpPr>
        <p:spPr/>
        <p:txBody>
          <a:bodyPr/>
          <a:lstStyle/>
          <a:p>
            <a:fld id="{C1FF6DA9-008F-8B48-92A6-B652298478BF}" type="slidenum">
              <a:rPr lang="en-US" smtClean="0"/>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solidFill>
                  <a:srgbClr val="221F20"/>
                </a:solidFill>
              </a:rPr>
              <a:t>Key Differences in Practice</a:t>
            </a:r>
          </a:p>
        </p:txBody>
      </p:sp>
      <p:sp>
        <p:nvSpPr>
          <p:cNvPr id="3" name="Content Placeholder 2"/>
          <p:cNvSpPr>
            <a:spLocks noGrp="1"/>
          </p:cNvSpPr>
          <p:nvPr>
            <p:ph idx="1"/>
          </p:nvPr>
        </p:nvSpPr>
        <p:spPr/>
        <p:txBody>
          <a:bodyPr wrap="square" lIns="25400" tIns="0" rIns="25400" bIns="0"/>
          <a:lstStyle/>
          <a:p>
            <a:pPr>
              <a:lnSpc>
                <a:spcPct val="115000"/>
              </a:lnSpc>
            </a:pPr>
            <a:r>
              <a:rPr dirty="0">
                <a:solidFill>
                  <a:srgbClr val="221F20"/>
                </a:solidFill>
              </a:rPr>
              <a:t>Intent: occupation resistance vs. regime change.</a:t>
            </a:r>
          </a:p>
          <a:p>
            <a:r>
              <a:rPr dirty="0">
                <a:solidFill>
                  <a:srgbClr val="221F20"/>
                </a:solidFill>
              </a:rPr>
              <a:t>Visibility: hybrids start overt</a:t>
            </a:r>
            <a:r>
              <a:rPr lang="en-US" dirty="0">
                <a:solidFill>
                  <a:srgbClr val="221F20"/>
                </a:solidFill>
              </a:rPr>
              <a:t>ly</a:t>
            </a:r>
            <a:r>
              <a:rPr dirty="0">
                <a:solidFill>
                  <a:srgbClr val="221F20"/>
                </a:solidFill>
              </a:rPr>
              <a:t>; insurgents surface later.</a:t>
            </a:r>
          </a:p>
          <a:p>
            <a:r>
              <a:rPr dirty="0">
                <a:solidFill>
                  <a:srgbClr val="221F20"/>
                </a:solidFill>
              </a:rPr>
              <a:t>Governance load: hybrids outsource optics earlier.</a:t>
            </a:r>
          </a:p>
          <a:p>
            <a:r>
              <a:rPr dirty="0">
                <a:solidFill>
                  <a:srgbClr val="221F20"/>
                </a:solidFill>
              </a:rPr>
              <a:t>Method cross‑cut: Guerrilla </a:t>
            </a:r>
            <a:r>
              <a:rPr lang="en-US" dirty="0">
                <a:solidFill>
                  <a:srgbClr val="221F20"/>
                </a:solidFill>
              </a:rPr>
              <a:t>Warfare </a:t>
            </a:r>
            <a:r>
              <a:rPr dirty="0">
                <a:solidFill>
                  <a:srgbClr val="221F20"/>
                </a:solidFill>
              </a:rPr>
              <a:t>is tactical/operational; adopted by either actor.</a:t>
            </a:r>
          </a:p>
        </p:txBody>
      </p:sp>
      <p:sp>
        <p:nvSpPr>
          <p:cNvPr id="7" name="Date Placeholder 6">
            <a:extLst>
              <a:ext uri="{FF2B5EF4-FFF2-40B4-BE49-F238E27FC236}">
                <a16:creationId xmlns:a16="http://schemas.microsoft.com/office/drawing/2014/main" id="{105FDCA2-7260-C7E2-F0CD-4E1C0D77D7AE}"/>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B7165AF1-FA3A-FC7D-F20C-8F664E928813}"/>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E7E1D06E-6FDD-5112-46D5-FA725A8C260D}"/>
              </a:ext>
            </a:extLst>
          </p:cNvPr>
          <p:cNvSpPr>
            <a:spLocks noGrp="1"/>
          </p:cNvSpPr>
          <p:nvPr>
            <p:ph type="sldNum" sz="quarter" idx="12"/>
          </p:nvPr>
        </p:nvSpPr>
        <p:spPr/>
        <p:txBody>
          <a:bodyPr/>
          <a:lstStyle/>
          <a:p>
            <a:fld id="{C1FF6DA9-008F-8B48-92A6-B652298478BF}" type="slidenum">
              <a:rPr lang="en-US" smtClean="0"/>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solidFill>
                  <a:srgbClr val="221F20"/>
                </a:solidFill>
              </a:rPr>
              <a:t>Practical Takeaways (Army)</a:t>
            </a:r>
          </a:p>
        </p:txBody>
      </p:sp>
      <p:sp>
        <p:nvSpPr>
          <p:cNvPr id="3" name="Content Placeholder 2"/>
          <p:cNvSpPr>
            <a:spLocks noGrp="1"/>
          </p:cNvSpPr>
          <p:nvPr>
            <p:ph idx="1"/>
          </p:nvPr>
        </p:nvSpPr>
        <p:spPr/>
        <p:txBody>
          <a:bodyPr wrap="square" lIns="25400" tIns="0" rIns="25400" bIns="0"/>
          <a:lstStyle/>
          <a:p>
            <a:pPr>
              <a:lnSpc>
                <a:spcPct val="115000"/>
              </a:lnSpc>
            </a:pPr>
            <a:r>
              <a:rPr>
                <a:solidFill>
                  <a:srgbClr val="221F20"/>
                </a:solidFill>
              </a:rPr>
              <a:t>Overlay UW: find underground/auxiliary/guerrilla/public layers.</a:t>
            </a:r>
          </a:p>
          <a:p>
            <a:r>
              <a:rPr>
                <a:solidFill>
                  <a:srgbClr val="221F20"/>
                </a:solidFill>
              </a:rPr>
              <a:t>Diagnose phase; expect hybridization.</a:t>
            </a:r>
          </a:p>
          <a:p>
            <a:r>
              <a:rPr>
                <a:solidFill>
                  <a:srgbClr val="221F20"/>
                </a:solidFill>
              </a:rPr>
              <a:t>Target dependencies: funds/mobility/legitimacy/narrative.</a:t>
            </a:r>
          </a:p>
          <a:p>
            <a:r>
              <a:rPr>
                <a:solidFill>
                  <a:srgbClr val="221F20"/>
                </a:solidFill>
              </a:rPr>
              <a:t>Match agility with agility.</a:t>
            </a:r>
          </a:p>
        </p:txBody>
      </p:sp>
      <p:sp>
        <p:nvSpPr>
          <p:cNvPr id="7" name="Date Placeholder 6">
            <a:extLst>
              <a:ext uri="{FF2B5EF4-FFF2-40B4-BE49-F238E27FC236}">
                <a16:creationId xmlns:a16="http://schemas.microsoft.com/office/drawing/2014/main" id="{F2F00F46-D393-F129-8E2E-BE165973BB9B}"/>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BF4EFC11-F382-4C1B-7C4C-C28DA50D7B74}"/>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5888B7E2-1288-99E4-CA7B-B9A3EC6A24D2}"/>
              </a:ext>
            </a:extLst>
          </p:cNvPr>
          <p:cNvSpPr>
            <a:spLocks noGrp="1"/>
          </p:cNvSpPr>
          <p:nvPr>
            <p:ph type="sldNum" sz="quarter" idx="12"/>
          </p:nvPr>
        </p:nvSpPr>
        <p:spPr/>
        <p:txBody>
          <a:bodyPr/>
          <a:lstStyle/>
          <a:p>
            <a:fld id="{C1FF6DA9-008F-8B48-92A6-B652298478BF}" type="slidenum">
              <a:rPr lang="en-US" smtClean="0"/>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solidFill>
                  <a:srgbClr val="221F20"/>
                </a:solidFill>
              </a:rPr>
              <a:t>One‑Slide Summary</a:t>
            </a:r>
          </a:p>
        </p:txBody>
      </p:sp>
      <p:sp>
        <p:nvSpPr>
          <p:cNvPr id="3" name="Content Placeholder 2"/>
          <p:cNvSpPr>
            <a:spLocks noGrp="1"/>
          </p:cNvSpPr>
          <p:nvPr>
            <p:ph idx="1"/>
          </p:nvPr>
        </p:nvSpPr>
        <p:spPr/>
        <p:txBody>
          <a:bodyPr wrap="square" lIns="25400" tIns="0" rIns="25400" bIns="0"/>
          <a:lstStyle/>
          <a:p>
            <a:pPr>
              <a:lnSpc>
                <a:spcPct val="115000"/>
              </a:lnSpc>
            </a:pPr>
            <a:r>
              <a:rPr dirty="0">
                <a:solidFill>
                  <a:srgbClr val="221F20"/>
                </a:solidFill>
              </a:rPr>
              <a:t>Insurgency/Partisans: cellular, phased, population‑centric.</a:t>
            </a:r>
          </a:p>
          <a:p>
            <a:r>
              <a:rPr dirty="0">
                <a:solidFill>
                  <a:srgbClr val="221F20"/>
                </a:solidFill>
              </a:rPr>
              <a:t>Networked: high survivability; doctrine </a:t>
            </a:r>
            <a:r>
              <a:rPr lang="en-US" dirty="0">
                <a:solidFill>
                  <a:srgbClr val="221F20"/>
                </a:solidFill>
              </a:rPr>
              <a:t>and Ideology </a:t>
            </a:r>
            <a:r>
              <a:rPr dirty="0">
                <a:solidFill>
                  <a:srgbClr val="221F20"/>
                </a:solidFill>
              </a:rPr>
              <a:t>as command.</a:t>
            </a:r>
          </a:p>
          <a:p>
            <a:r>
              <a:rPr dirty="0">
                <a:solidFill>
                  <a:srgbClr val="221F20"/>
                </a:solidFill>
              </a:rPr>
              <a:t>Hybrid: robustness via overt orgs; manage coupling.</a:t>
            </a:r>
          </a:p>
          <a:p>
            <a:r>
              <a:rPr dirty="0">
                <a:solidFill>
                  <a:srgbClr val="221F20"/>
                </a:solidFill>
              </a:rPr>
              <a:t>Guerrilla: doctrinal method; annotate where it changes outcomes.</a:t>
            </a:r>
          </a:p>
        </p:txBody>
      </p:sp>
      <p:sp>
        <p:nvSpPr>
          <p:cNvPr id="7" name="Date Placeholder 6">
            <a:extLst>
              <a:ext uri="{FF2B5EF4-FFF2-40B4-BE49-F238E27FC236}">
                <a16:creationId xmlns:a16="http://schemas.microsoft.com/office/drawing/2014/main" id="{4E746A11-1BFC-62C5-208A-229A9C3C729B}"/>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A7A5ED14-3235-1341-9C57-5204921744EA}"/>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FF94506F-C7CD-D1AD-93B3-DA7FBB9D27F2}"/>
              </a:ext>
            </a:extLst>
          </p:cNvPr>
          <p:cNvSpPr>
            <a:spLocks noGrp="1"/>
          </p:cNvSpPr>
          <p:nvPr>
            <p:ph type="sldNum" sz="quarter" idx="12"/>
          </p:nvPr>
        </p:nvSpPr>
        <p:spPr/>
        <p:txBody>
          <a:bodyPr/>
          <a:lstStyle/>
          <a:p>
            <a:fld id="{C1FF6DA9-008F-8B48-92A6-B652298478BF}" type="slidenum">
              <a:rPr lang="en-US" smtClean="0"/>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a:solidFill>
                  <a:srgbClr val="221F20"/>
                </a:solidFill>
              </a:rPr>
              <a:t>Operational Risks &amp; Resilience</a:t>
            </a:r>
          </a:p>
        </p:txBody>
      </p:sp>
      <p:sp>
        <p:nvSpPr>
          <p:cNvPr id="3" name="Content Placeholder 2"/>
          <p:cNvSpPr>
            <a:spLocks noGrp="1"/>
          </p:cNvSpPr>
          <p:nvPr>
            <p:ph idx="1"/>
          </p:nvPr>
        </p:nvSpPr>
        <p:spPr/>
        <p:txBody>
          <a:bodyPr wrap="square" lIns="25400" tIns="0" rIns="25400" bIns="0"/>
          <a:lstStyle/>
          <a:p>
            <a:pPr>
              <a:lnSpc>
                <a:spcPct val="115000"/>
              </a:lnSpc>
            </a:pPr>
            <a:r>
              <a:rPr>
                <a:solidFill>
                  <a:srgbClr val="221F20"/>
                </a:solidFill>
              </a:rPr>
              <a:t>Avoid cascade: design loose coupling and compartments.</a:t>
            </a:r>
          </a:p>
          <a:p>
            <a:r>
              <a:rPr>
                <a:solidFill>
                  <a:srgbClr val="221F20"/>
                </a:solidFill>
              </a:rPr>
              <a:t>Graceful degradation: minimal essential data/workflows.</a:t>
            </a:r>
          </a:p>
          <a:p>
            <a:r>
              <a:rPr>
                <a:solidFill>
                  <a:srgbClr val="221F20"/>
                </a:solidFill>
              </a:rPr>
              <a:t>Edge autonomy within intent; re‑sync on contact.</a:t>
            </a:r>
          </a:p>
          <a:p>
            <a:r>
              <a:rPr>
                <a:solidFill>
                  <a:srgbClr val="221F20"/>
                </a:solidFill>
              </a:rPr>
              <a:t>Contain compromise; segment legal/institutional links.</a:t>
            </a:r>
          </a:p>
        </p:txBody>
      </p:sp>
      <p:sp>
        <p:nvSpPr>
          <p:cNvPr id="7" name="Date Placeholder 6">
            <a:extLst>
              <a:ext uri="{FF2B5EF4-FFF2-40B4-BE49-F238E27FC236}">
                <a16:creationId xmlns:a16="http://schemas.microsoft.com/office/drawing/2014/main" id="{92E24279-6C3C-446B-BC10-7F0DFAA40951}"/>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CAF18B3C-CEEC-9D48-8372-BC951F982D57}"/>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123CC385-6601-8B91-F0EA-99D213AAC1E5}"/>
              </a:ext>
            </a:extLst>
          </p:cNvPr>
          <p:cNvSpPr>
            <a:spLocks noGrp="1"/>
          </p:cNvSpPr>
          <p:nvPr>
            <p:ph type="sldNum" sz="quarter" idx="12"/>
          </p:nvPr>
        </p:nvSpPr>
        <p:spPr/>
        <p:txBody>
          <a:bodyPr/>
          <a:lstStyle/>
          <a:p>
            <a:fld id="{C1FF6DA9-008F-8B48-92A6-B652298478BF}" type="slidenum">
              <a:rPr lang="en-US" smtClean="0"/>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a:solidFill>
                  <a:srgbClr val="221F20"/>
                </a:solidFill>
              </a:rPr>
              <a:t>Implications — State Response</a:t>
            </a:r>
          </a:p>
        </p:txBody>
      </p:sp>
      <p:sp>
        <p:nvSpPr>
          <p:cNvPr id="3" name="Content Placeholder 2"/>
          <p:cNvSpPr>
            <a:spLocks noGrp="1"/>
          </p:cNvSpPr>
          <p:nvPr>
            <p:ph idx="1"/>
          </p:nvPr>
        </p:nvSpPr>
        <p:spPr/>
        <p:txBody>
          <a:bodyPr wrap="square" lIns="25400" tIns="0" rIns="25400" bIns="0"/>
          <a:lstStyle/>
          <a:p>
            <a:pPr>
              <a:lnSpc>
                <a:spcPct val="115000"/>
              </a:lnSpc>
            </a:pPr>
            <a:r>
              <a:rPr>
                <a:solidFill>
                  <a:srgbClr val="221F20"/>
                </a:solidFill>
              </a:rPr>
              <a:t>Map actors and overt partners; expose linkages.</a:t>
            </a:r>
          </a:p>
          <a:p>
            <a:r>
              <a:rPr>
                <a:solidFill>
                  <a:srgbClr val="221F20"/>
                </a:solidFill>
              </a:rPr>
              <a:t>Pressure dependencies: finance, logistics, narrative.</a:t>
            </a:r>
          </a:p>
          <a:p>
            <a:r>
              <a:rPr>
                <a:solidFill>
                  <a:srgbClr val="221F20"/>
                </a:solidFill>
              </a:rPr>
              <a:t>Protect legitimacy; minimize collateral narrative.</a:t>
            </a:r>
          </a:p>
          <a:p>
            <a:r>
              <a:rPr>
                <a:solidFill>
                  <a:srgbClr val="221F20"/>
                </a:solidFill>
              </a:rPr>
              <a:t>Expect hybrids; plan legal and institutional maneuver.</a:t>
            </a:r>
          </a:p>
        </p:txBody>
      </p:sp>
      <p:sp>
        <p:nvSpPr>
          <p:cNvPr id="7" name="Date Placeholder 6">
            <a:extLst>
              <a:ext uri="{FF2B5EF4-FFF2-40B4-BE49-F238E27FC236}">
                <a16:creationId xmlns:a16="http://schemas.microsoft.com/office/drawing/2014/main" id="{05F2B090-BA11-8A6E-E9ED-919B5EF884C3}"/>
              </a:ext>
            </a:extLst>
          </p:cNvPr>
          <p:cNvSpPr>
            <a:spLocks noGrp="1"/>
          </p:cNvSpPr>
          <p:nvPr>
            <p:ph type="dt" sz="half" idx="10"/>
          </p:nvPr>
        </p:nvSpPr>
        <p:spPr/>
        <p:txBody>
          <a:bodyPr/>
          <a:lstStyle/>
          <a:p>
            <a:r>
              <a:rPr lang="en-US">
                <a:solidFill>
                  <a:srgbClr val="221F20"/>
                </a:solidFill>
              </a:rPr>
              <a:t>2/8/2026</a:t>
            </a:r>
          </a:p>
        </p:txBody>
      </p:sp>
      <p:sp>
        <p:nvSpPr>
          <p:cNvPr id="8" name="Footer Placeholder 7">
            <a:extLst>
              <a:ext uri="{FF2B5EF4-FFF2-40B4-BE49-F238E27FC236}">
                <a16:creationId xmlns:a16="http://schemas.microsoft.com/office/drawing/2014/main" id="{5ECA7A95-CC31-99EA-DBF1-2D0C4340D3BA}"/>
              </a:ext>
            </a:extLst>
          </p:cNvPr>
          <p:cNvSpPr>
            <a:spLocks noGrp="1"/>
          </p:cNvSpPr>
          <p:nvPr>
            <p:ph type="ftr" sz="quarter" idx="11"/>
          </p:nvPr>
        </p:nvSpPr>
        <p:spPr/>
        <p:txBody>
          <a:bodyPr/>
          <a:lstStyle/>
          <a:p>
            <a:r>
              <a:rPr lang="en-US">
                <a:solidFill>
                  <a:srgbClr val="221F20"/>
                </a:solidFill>
              </a:rPr>
              <a:t>Networked and Hybrid Enterprises</a:t>
            </a:r>
          </a:p>
        </p:txBody>
      </p:sp>
      <p:sp>
        <p:nvSpPr>
          <p:cNvPr id="9" name="Slide Number Placeholder 8">
            <a:extLst>
              <a:ext uri="{FF2B5EF4-FFF2-40B4-BE49-F238E27FC236}">
                <a16:creationId xmlns:a16="http://schemas.microsoft.com/office/drawing/2014/main" id="{07D7A4D4-2E72-D49B-320D-678637A2D8E7}"/>
              </a:ext>
            </a:extLst>
          </p:cNvPr>
          <p:cNvSpPr>
            <a:spLocks noGrp="1"/>
          </p:cNvSpPr>
          <p:nvPr>
            <p:ph type="sldNum" sz="quarter" idx="12"/>
          </p:nvPr>
        </p:nvSpPr>
        <p:spPr/>
        <p:txBody>
          <a:bodyPr/>
          <a:lstStyle/>
          <a:p>
            <a:fld id="{C1FF6DA9-008F-8B48-92A6-B652298478BF}" type="slidenum">
              <a:rPr lang="en-US" smtClean="0"/>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Agility &amp; Resilience — Implications</a:t>
            </a:r>
          </a:p>
        </p:txBody>
      </p:sp>
      <p:sp>
        <p:nvSpPr>
          <p:cNvPr id="3" name="Content Placeholder 2"/>
          <p:cNvSpPr>
            <a:spLocks noGrp="1"/>
          </p:cNvSpPr>
          <p:nvPr>
            <p:ph idx="1"/>
          </p:nvPr>
        </p:nvSpPr>
        <p:spPr/>
        <p:txBody>
          <a:bodyPr wrap="square" lIns="25400" tIns="0" rIns="25400" bIns="0"/>
          <a:lstStyle/>
          <a:p>
            <a:pPr>
              <a:lnSpc>
                <a:spcPct val="115000"/>
              </a:lnSpc>
            </a:pPr>
            <a:r>
              <a:rPr sz="2800" dirty="0">
                <a:solidFill>
                  <a:srgbClr val="2F372F"/>
                </a:solidFill>
              </a:rPr>
              <a:t>Design COAs </a:t>
            </a:r>
            <a:r>
              <a:rPr lang="en-US" sz="2800" dirty="0">
                <a:solidFill>
                  <a:srgbClr val="2F372F"/>
                </a:solidFill>
              </a:rPr>
              <a:t>(Courses of Action)</a:t>
            </a:r>
            <a:r>
              <a:rPr sz="2800" dirty="0">
                <a:solidFill>
                  <a:srgbClr val="2F372F"/>
                </a:solidFill>
              </a:rPr>
              <a:t>that protect legitimacy</a:t>
            </a:r>
          </a:p>
          <a:p>
            <a:pPr>
              <a:lnSpc>
                <a:spcPct val="115000"/>
              </a:lnSpc>
            </a:pPr>
            <a:r>
              <a:rPr sz="2800" dirty="0">
                <a:solidFill>
                  <a:srgbClr val="2F372F"/>
                </a:solidFill>
              </a:rPr>
              <a:t>Exploit seams: finance, logistics, narrative</a:t>
            </a:r>
          </a:p>
          <a:p>
            <a:pPr>
              <a:lnSpc>
                <a:spcPct val="115000"/>
              </a:lnSpc>
            </a:pPr>
            <a:r>
              <a:rPr sz="2800" dirty="0">
                <a:solidFill>
                  <a:srgbClr val="2F372F"/>
                </a:solidFill>
              </a:rPr>
              <a:t>Guard against cascade via loose coupling</a:t>
            </a:r>
            <a:endParaRPr lang="en-US" sz="2800" dirty="0">
              <a:solidFill>
                <a:srgbClr val="000000"/>
              </a:solidFill>
            </a:endParaRPr>
          </a:p>
          <a:p>
            <a:pPr lvl="1">
              <a:lnSpc>
                <a:spcPct val="115000"/>
              </a:lnSpc>
            </a:pPr>
            <a:r>
              <a:rPr lang="en-US" sz="2400" dirty="0">
                <a:solidFill>
                  <a:srgbClr val="221F20"/>
                </a:solidFill>
              </a:rPr>
              <a:t>Limit Coupling</a:t>
            </a:r>
          </a:p>
          <a:p>
            <a:pPr lvl="1">
              <a:lnSpc>
                <a:spcPct val="115000"/>
              </a:lnSpc>
            </a:pPr>
            <a:r>
              <a:rPr lang="en-US" sz="2400" dirty="0">
                <a:solidFill>
                  <a:srgbClr val="221F20"/>
                </a:solidFill>
              </a:rPr>
              <a:t>Add Resilience</a:t>
            </a:r>
          </a:p>
          <a:p>
            <a:pPr lvl="1">
              <a:lnSpc>
                <a:spcPct val="115000"/>
              </a:lnSpc>
            </a:pPr>
            <a:r>
              <a:rPr lang="en-US" sz="2400" dirty="0">
                <a:solidFill>
                  <a:srgbClr val="221F20"/>
                </a:solidFill>
              </a:rPr>
              <a:t>Ensure Graceful Degradation</a:t>
            </a:r>
          </a:p>
          <a:p>
            <a:pPr>
              <a:lnSpc>
                <a:spcPct val="115000"/>
              </a:lnSpc>
            </a:pPr>
            <a:r>
              <a:rPr lang="en-US" sz="2800" dirty="0">
                <a:solidFill>
                  <a:srgbClr val="2F372F"/>
                </a:solidFill>
              </a:rPr>
              <a:t>Employ our technological edge in C2.</a:t>
            </a:r>
            <a:endParaRPr sz="2800" dirty="0">
              <a:solidFill>
                <a:srgbClr val="000000"/>
              </a:solidFill>
            </a:endParaRPr>
          </a:p>
        </p:txBody>
      </p:sp>
      <p:sp>
        <p:nvSpPr>
          <p:cNvPr id="6" name="Date Placeholder 5">
            <a:extLst>
              <a:ext uri="{FF2B5EF4-FFF2-40B4-BE49-F238E27FC236}">
                <a16:creationId xmlns:a16="http://schemas.microsoft.com/office/drawing/2014/main" id="{E45BCB0D-441D-A395-997D-B6B0A71A4968}"/>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83CA332F-3013-2F41-6A6E-6DB898D1E65B}"/>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94535BE6-C801-8590-24BA-20C6E58112B2}"/>
              </a:ext>
            </a:extLst>
          </p:cNvPr>
          <p:cNvSpPr>
            <a:spLocks noGrp="1"/>
          </p:cNvSpPr>
          <p:nvPr>
            <p:ph type="sldNum" sz="quarter" idx="12"/>
          </p:nvPr>
        </p:nvSpPr>
        <p:spPr/>
        <p:txBody>
          <a:bodyPr/>
          <a:lstStyle/>
          <a:p>
            <a:fld id="{C1FF6DA9-008F-8B48-92A6-B652298478BF}" type="slidenum">
              <a:rPr lang="en-US" smtClean="0"/>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400" b="1">
                <a:solidFill>
                  <a:srgbClr val="2F372F"/>
                </a:solidFill>
              </a:rPr>
              <a:t>Operational Agility — So What</a:t>
            </a:r>
          </a:p>
        </p:txBody>
      </p:sp>
      <p:sp>
        <p:nvSpPr>
          <p:cNvPr id="3" name="Content Placeholder 2"/>
          <p:cNvSpPr>
            <a:spLocks noGrp="1"/>
          </p:cNvSpPr>
          <p:nvPr>
            <p:ph idx="1"/>
          </p:nvPr>
        </p:nvSpPr>
        <p:spPr/>
        <p:txBody>
          <a:bodyPr wrap="square" lIns="25400" tIns="0" rIns="25400" bIns="0"/>
          <a:lstStyle/>
          <a:p>
            <a:pPr>
              <a:lnSpc>
                <a:spcPct val="115000"/>
              </a:lnSpc>
            </a:pPr>
            <a:r>
              <a:rPr sz="2800">
                <a:solidFill>
                  <a:srgbClr val="2F372F"/>
                </a:solidFill>
              </a:rPr>
              <a:t>Blend kinetic + governance + info ops</a:t>
            </a:r>
          </a:p>
          <a:p>
            <a:pPr>
              <a:lnSpc>
                <a:spcPct val="115000"/>
              </a:lnSpc>
            </a:pPr>
            <a:r>
              <a:rPr sz="2800">
                <a:solidFill>
                  <a:srgbClr val="2F372F"/>
                </a:solidFill>
              </a:rPr>
              <a:t>Prioritize population security &amp; services</a:t>
            </a:r>
          </a:p>
          <a:p>
            <a:pPr>
              <a:lnSpc>
                <a:spcPct val="115000"/>
              </a:lnSpc>
            </a:pPr>
            <a:r>
              <a:rPr sz="2800">
                <a:solidFill>
                  <a:srgbClr val="2F372F"/>
                </a:solidFill>
              </a:rPr>
              <a:t>Iterate rapidly with feedback from the edge</a:t>
            </a:r>
          </a:p>
        </p:txBody>
      </p:sp>
      <p:sp>
        <p:nvSpPr>
          <p:cNvPr id="6" name="Date Placeholder 5">
            <a:extLst>
              <a:ext uri="{FF2B5EF4-FFF2-40B4-BE49-F238E27FC236}">
                <a16:creationId xmlns:a16="http://schemas.microsoft.com/office/drawing/2014/main" id="{A171E27A-3231-DDCD-F7EA-840D61BB81A5}"/>
              </a:ext>
            </a:extLst>
          </p:cNvPr>
          <p:cNvSpPr>
            <a:spLocks noGrp="1"/>
          </p:cNvSpPr>
          <p:nvPr>
            <p:ph type="dt" sz="half" idx="10"/>
          </p:nvPr>
        </p:nvSpPr>
        <p:spPr/>
        <p:txBody>
          <a:bodyPr/>
          <a:lstStyle/>
          <a:p>
            <a:r>
              <a:rPr lang="en-US">
                <a:solidFill>
                  <a:srgbClr val="221F20"/>
                </a:solidFill>
              </a:rPr>
              <a:t>2/8/2026</a:t>
            </a:r>
          </a:p>
        </p:txBody>
      </p:sp>
      <p:sp>
        <p:nvSpPr>
          <p:cNvPr id="7" name="Footer Placeholder 6">
            <a:extLst>
              <a:ext uri="{FF2B5EF4-FFF2-40B4-BE49-F238E27FC236}">
                <a16:creationId xmlns:a16="http://schemas.microsoft.com/office/drawing/2014/main" id="{F738B7E5-8CFB-7257-3F75-6795C6279E0E}"/>
              </a:ext>
            </a:extLst>
          </p:cNvPr>
          <p:cNvSpPr>
            <a:spLocks noGrp="1"/>
          </p:cNvSpPr>
          <p:nvPr>
            <p:ph type="ftr" sz="quarter" idx="11"/>
          </p:nvPr>
        </p:nvSpPr>
        <p:spPr/>
        <p:txBody>
          <a:bodyPr/>
          <a:lstStyle/>
          <a:p>
            <a:r>
              <a:rPr lang="en-US">
                <a:solidFill>
                  <a:srgbClr val="221F20"/>
                </a:solidFill>
              </a:rPr>
              <a:t>Networked and Hybrid Enterprises</a:t>
            </a:r>
          </a:p>
        </p:txBody>
      </p:sp>
      <p:sp>
        <p:nvSpPr>
          <p:cNvPr id="8" name="Slide Number Placeholder 7">
            <a:extLst>
              <a:ext uri="{FF2B5EF4-FFF2-40B4-BE49-F238E27FC236}">
                <a16:creationId xmlns:a16="http://schemas.microsoft.com/office/drawing/2014/main" id="{BA46AB78-7B8E-15B0-2281-8EBA80B857B8}"/>
              </a:ext>
            </a:extLst>
          </p:cNvPr>
          <p:cNvSpPr>
            <a:spLocks noGrp="1"/>
          </p:cNvSpPr>
          <p:nvPr>
            <p:ph type="sldNum" sz="quarter" idx="12"/>
          </p:nvPr>
        </p:nvSpPr>
        <p:spPr/>
        <p:txBody>
          <a:bodyPr/>
          <a:lstStyle/>
          <a:p>
            <a:fld id="{C1FF6DA9-008F-8B48-92A6-B652298478BF}" type="slidenum">
              <a:rPr lang="en-US" smtClean="0"/>
              <a:t>51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404</TotalTime>
  <Words>3858</Words>
  <Application>Microsoft Office PowerPoint</Application>
  <PresentationFormat>On-screen Show (4:3)</PresentationFormat>
  <Paragraphs>515</Paragraphs>
  <Slides>51</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Networked and Hybrid Organizations</vt:lpstr>
      <vt:lpstr>Matthew Ford Kern</vt:lpstr>
      <vt:lpstr>Matt’s Social System Taxonomy</vt:lpstr>
      <vt:lpstr>Contents</vt:lpstr>
      <vt:lpstr>The Past</vt:lpstr>
      <vt:lpstr>Partisans: Definition &amp; Origins</vt:lpstr>
      <vt:lpstr>Partisans: Methods &amp; Practices</vt:lpstr>
      <vt:lpstr>Guerrilla Warfare: Definition &amp; Origins</vt:lpstr>
      <vt:lpstr>Guerrilla Warfare: Methods &amp; Practices</vt:lpstr>
      <vt:lpstr>Insurgency: Definition &amp; Origins</vt:lpstr>
      <vt:lpstr>Insurgency: Methods &amp; Practices</vt:lpstr>
      <vt:lpstr>TRANSITION</vt:lpstr>
      <vt:lpstr>The Present: terrorist Networks</vt:lpstr>
      <vt:lpstr>Cell Types (Networked Organization)</vt:lpstr>
      <vt:lpstr>What a Networked Organization Is (Cells‑Only)</vt:lpstr>
      <vt:lpstr>Internal Cell Structure</vt:lpstr>
      <vt:lpstr>Cell Communications Behaviors</vt:lpstr>
      <vt:lpstr>Case Study (Networked): IRA / PIRA</vt:lpstr>
      <vt:lpstr>Case Study (Networked): al‑Qaeda</vt:lpstr>
      <vt:lpstr>Case Study (Networked): ISIS</vt:lpstr>
      <vt:lpstr>The Present: Hybrid Networks</vt:lpstr>
      <vt:lpstr>The Hybrid‑Network Organization</vt:lpstr>
      <vt:lpstr>Case ‘A’: Operational Cells — ORG-X</vt:lpstr>
      <vt:lpstr>Case B: Finance/Support Organizations — NGOs/NPOs</vt:lpstr>
      <vt:lpstr>Case ‘C’: Doctrine/Ideology Partners — Policy Networks</vt:lpstr>
      <vt:lpstr>Case D: Cartel Coyotes</vt:lpstr>
      <vt:lpstr>The Future</vt:lpstr>
      <vt:lpstr>CCRP Lens Addendum</vt:lpstr>
      <vt:lpstr>Intro: CCRP ‘Power to the Edge’ &amp; Agility Lens</vt:lpstr>
      <vt:lpstr>CCRP Match: Networked &amp; Hybrid Examples</vt:lpstr>
      <vt:lpstr>Agility &amp; Resilience (CCRP Power to the Edge)</vt:lpstr>
      <vt:lpstr>JADC2 / CJADC2 — What It Is</vt:lpstr>
      <vt:lpstr>JADC2 / CJADC2 — Why It Matters</vt:lpstr>
      <vt:lpstr>Future/Conclusion</vt:lpstr>
      <vt:lpstr>What has Not Evolved</vt:lpstr>
      <vt:lpstr>What Has Evolved</vt:lpstr>
      <vt:lpstr>Questions</vt:lpstr>
      <vt:lpstr>Comparisons and Evolution</vt:lpstr>
      <vt:lpstr>Doctrinal Comparison — Overview</vt:lpstr>
      <vt:lpstr>Definitions &amp; Aims (Condensed)</vt:lpstr>
      <vt:lpstr>Doctrine to Structure Mapping</vt:lpstr>
      <vt:lpstr>Phasing &amp; Evolution (Maoist Lens)</vt:lpstr>
      <vt:lpstr>Command &amp; Communications</vt:lpstr>
      <vt:lpstr>Center of Gravity &amp; Legitimacy</vt:lpstr>
      <vt:lpstr>Key Differences in Practice</vt:lpstr>
      <vt:lpstr>Practical Takeaways (Army)</vt:lpstr>
      <vt:lpstr>One‑Slide Summary</vt:lpstr>
      <vt:lpstr>Operational Risks &amp; Resilience</vt:lpstr>
      <vt:lpstr>Implications — State Response</vt:lpstr>
      <vt:lpstr>Agility &amp; Resilience — Implications</vt:lpstr>
      <vt:lpstr>Operational Agility — So What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Matthew Kern</dc:creator>
  <cp:keywords/>
  <dc:description>generated using python-pptx</dc:description>
  <cp:lastModifiedBy>Matthew Kern</cp:lastModifiedBy>
  <cp:revision>18</cp:revision>
  <dcterms:created xsi:type="dcterms:W3CDTF">2013-01-27T09:14:16Z</dcterms:created>
  <dcterms:modified xsi:type="dcterms:W3CDTF">2026-03-03T16:07:23Z</dcterms:modified>
  <cp:category/>
</cp:coreProperties>
</file>